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1782" r:id="rId5"/>
    <p:sldId id="1724" r:id="rId6"/>
    <p:sldId id="1783" r:id="rId7"/>
    <p:sldId id="1788" r:id="rId8"/>
    <p:sldId id="1791" r:id="rId9"/>
    <p:sldId id="1910" r:id="rId10"/>
    <p:sldId id="1911" r:id="rId11"/>
    <p:sldId id="1999" r:id="rId12"/>
    <p:sldId id="2000" r:id="rId13"/>
    <p:sldId id="2001" r:id="rId14"/>
    <p:sldId id="2002" r:id="rId15"/>
    <p:sldId id="1792" r:id="rId16"/>
    <p:sldId id="1793" r:id="rId17"/>
    <p:sldId id="2003" r:id="rId18"/>
    <p:sldId id="2004" r:id="rId19"/>
    <p:sldId id="1917" r:id="rId20"/>
    <p:sldId id="1935" r:id="rId21"/>
    <p:sldId id="1918" r:id="rId22"/>
    <p:sldId id="1919" r:id="rId23"/>
    <p:sldId id="1920" r:id="rId24"/>
    <p:sldId id="1921" r:id="rId25"/>
    <p:sldId id="1936" r:id="rId26"/>
    <p:sldId id="1922" r:id="rId27"/>
    <p:sldId id="1923" r:id="rId28"/>
    <p:sldId id="1924" r:id="rId29"/>
    <p:sldId id="1926" r:id="rId30"/>
    <p:sldId id="1939" r:id="rId31"/>
    <p:sldId id="1975" r:id="rId32"/>
    <p:sldId id="1976" r:id="rId33"/>
    <p:sldId id="1977" r:id="rId34"/>
    <p:sldId id="1978" r:id="rId35"/>
    <p:sldId id="1979" r:id="rId36"/>
    <p:sldId id="1980" r:id="rId37"/>
    <p:sldId id="1981" r:id="rId38"/>
    <p:sldId id="2005" r:id="rId39"/>
    <p:sldId id="1982" r:id="rId40"/>
    <p:sldId id="1983" r:id="rId41"/>
    <p:sldId id="1984" r:id="rId42"/>
    <p:sldId id="1985" r:id="rId43"/>
    <p:sldId id="2006" r:id="rId44"/>
    <p:sldId id="1986" r:id="rId45"/>
    <p:sldId id="1995" r:id="rId46"/>
    <p:sldId id="1998" r:id="rId47"/>
    <p:sldId id="2007" r:id="rId48"/>
    <p:sldId id="2008" r:id="rId49"/>
    <p:sldId id="2009" r:id="rId50"/>
    <p:sldId id="2010" r:id="rId51"/>
    <p:sldId id="2011" r:id="rId52"/>
    <p:sldId id="2012" r:id="rId53"/>
    <p:sldId id="1786"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C3BA5-92C4-49A5-B451-47E622F0D681}" v="38" dt="2023-01-08T11:51:34.721"/>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139" d="100"/>
          <a:sy n="139" d="100"/>
        </p:scale>
        <p:origin x="1386" y="11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2026-05-28</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2026-05-28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sv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sz="3200" dirty="0"/>
              <a:t>Standing Orders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1122D9E0-BC84-2C25-199C-62BB01F3DC76}"/>
              </a:ext>
            </a:extLst>
          </p:cNvPr>
          <p:cNvSpPr>
            <a:spLocks noGrp="1"/>
          </p:cNvSpPr>
          <p:nvPr>
            <p:ph idx="1"/>
          </p:nvPr>
        </p:nvSpPr>
        <p:spPr>
          <a:xfrm>
            <a:off x="432515" y="1195478"/>
            <a:ext cx="8282085" cy="3392496"/>
          </a:xfrm>
        </p:spPr>
        <p:txBody>
          <a:bodyPr>
            <a:noAutofit/>
          </a:bodyPr>
          <a:lstStyle/>
          <a:p>
            <a:r>
              <a:rPr lang="en-GB" sz="2000" dirty="0"/>
              <a:t>When the order is continuity type “Continuous” and the inventory is </a:t>
            </a:r>
            <a:r>
              <a:rPr lang="en-GB" sz="2000" b="1" dirty="0"/>
              <a:t>electronic</a:t>
            </a:r>
            <a:r>
              <a:rPr lang="en-GB" sz="2000" dirty="0"/>
              <a:t> the material goes through the standard activation process and may be deactivated during the evaluation process.</a:t>
            </a:r>
          </a:p>
          <a:p>
            <a:r>
              <a:rPr lang="en-GB" sz="2000" dirty="0"/>
              <a:t>The PO line remains open once it is invoiced and received/activated.  It can be closed manually).</a:t>
            </a:r>
          </a:p>
          <a:p>
            <a:endParaRPr lang="en-GB" sz="2000" dirty="0"/>
          </a:p>
        </p:txBody>
      </p:sp>
      <p:sp>
        <p:nvSpPr>
          <p:cNvPr id="8" name="Content Placeholder 5">
            <a:extLst>
              <a:ext uri="{FF2B5EF4-FFF2-40B4-BE49-F238E27FC236}">
                <a16:creationId xmlns:a16="http://schemas.microsoft.com/office/drawing/2014/main" id="{D19F9C32-DB0D-BB09-EDD5-9A792C11F048}"/>
              </a:ext>
            </a:extLst>
          </p:cNvPr>
          <p:cNvSpPr txBox="1">
            <a:spLocks/>
          </p:cNvSpPr>
          <p:nvPr/>
        </p:nvSpPr>
        <p:spPr>
          <a:xfrm>
            <a:off x="432515" y="732918"/>
            <a:ext cx="8282085" cy="4625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Continuous continuity type – Electronic Inventory</a:t>
            </a:r>
          </a:p>
        </p:txBody>
      </p:sp>
    </p:spTree>
    <p:extLst>
      <p:ext uri="{BB962C8B-B14F-4D97-AF65-F5344CB8AC3E}">
        <p14:creationId xmlns:p14="http://schemas.microsoft.com/office/powerpoint/2010/main" val="23577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graphicFrame>
        <p:nvGraphicFramePr>
          <p:cNvPr id="11" name="Table 10">
            <a:extLst>
              <a:ext uri="{FF2B5EF4-FFF2-40B4-BE49-F238E27FC236}">
                <a16:creationId xmlns:a16="http://schemas.microsoft.com/office/drawing/2014/main" id="{57520AC6-39F7-590D-BAF8-BF6567C9B801}"/>
              </a:ext>
            </a:extLst>
          </p:cNvPr>
          <p:cNvGraphicFramePr>
            <a:graphicFrameLocks noGrp="1"/>
          </p:cNvGraphicFramePr>
          <p:nvPr>
            <p:extLst>
              <p:ext uri="{D42A27DB-BD31-4B8C-83A1-F6EECF244321}">
                <p14:modId xmlns:p14="http://schemas.microsoft.com/office/powerpoint/2010/main" val="2152511892"/>
              </p:ext>
            </p:extLst>
          </p:nvPr>
        </p:nvGraphicFramePr>
        <p:xfrm>
          <a:off x="179512" y="915566"/>
          <a:ext cx="8784977" cy="320040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859035">
                  <a:extLst>
                    <a:ext uri="{9D8B030D-6E8A-4147-A177-3AD203B41FA5}">
                      <a16:colId xmlns:a16="http://schemas.microsoft.com/office/drawing/2014/main" val="20001"/>
                    </a:ext>
                  </a:extLst>
                </a:gridCol>
                <a:gridCol w="1915521">
                  <a:extLst>
                    <a:ext uri="{9D8B030D-6E8A-4147-A177-3AD203B41FA5}">
                      <a16:colId xmlns:a16="http://schemas.microsoft.com/office/drawing/2014/main" val="20002"/>
                    </a:ext>
                  </a:extLst>
                </a:gridCol>
                <a:gridCol w="3354237">
                  <a:extLst>
                    <a:ext uri="{9D8B030D-6E8A-4147-A177-3AD203B41FA5}">
                      <a16:colId xmlns:a16="http://schemas.microsoft.com/office/drawing/2014/main" val="20003"/>
                    </a:ext>
                  </a:extLst>
                </a:gridCol>
              </a:tblGrid>
              <a:tr h="370840">
                <a:tc>
                  <a:txBody>
                    <a:bodyPr/>
                    <a:lstStyle/>
                    <a:p>
                      <a:r>
                        <a:rPr lang="en-US" sz="1200" dirty="0"/>
                        <a:t>POL Type</a:t>
                      </a:r>
                      <a:endParaRPr lang="en-GB" sz="1200" dirty="0"/>
                    </a:p>
                  </a:txBody>
                  <a:tcPr/>
                </a:tc>
                <a:tc>
                  <a:txBody>
                    <a:bodyPr/>
                    <a:lstStyle/>
                    <a:p>
                      <a:r>
                        <a:rPr lang="en-US" sz="1200" dirty="0"/>
                        <a:t>Inventory Receipt / Activation</a:t>
                      </a:r>
                      <a:endParaRPr lang="en-GB" sz="1200" dirty="0"/>
                    </a:p>
                  </a:txBody>
                  <a:tcPr/>
                </a:tc>
                <a:tc>
                  <a:txBody>
                    <a:bodyPr/>
                    <a:lstStyle/>
                    <a:p>
                      <a:r>
                        <a:rPr lang="en-US" sz="1200" dirty="0"/>
                        <a:t>Holdings  and Items Creation</a:t>
                      </a:r>
                      <a:endParaRPr lang="en-GB" sz="1200" dirty="0"/>
                    </a:p>
                  </a:txBody>
                  <a:tcPr/>
                </a:tc>
                <a:tc>
                  <a:txBody>
                    <a:bodyPr/>
                    <a:lstStyle/>
                    <a:p>
                      <a:r>
                        <a:rPr lang="en-US" sz="1200" dirty="0"/>
                        <a:t>POL closure</a:t>
                      </a:r>
                      <a:endParaRPr lang="en-GB" sz="1200" dirty="0"/>
                    </a:p>
                  </a:txBody>
                  <a:tcPr/>
                </a:tc>
                <a:extLst>
                  <a:ext uri="{0D108BD9-81ED-4DB2-BD59-A6C34878D82A}">
                    <a16:rowId xmlns:a16="http://schemas.microsoft.com/office/drawing/2014/main" val="10000"/>
                  </a:ext>
                </a:extLst>
              </a:tr>
              <a:tr h="370840">
                <a:tc>
                  <a:txBody>
                    <a:bodyPr/>
                    <a:lstStyle/>
                    <a:p>
                      <a:r>
                        <a:rPr lang="en-US" sz="1200" dirty="0"/>
                        <a:t>One Time - Physical</a:t>
                      </a:r>
                      <a:endParaRPr lang="en-GB" sz="1200" dirty="0"/>
                    </a:p>
                  </a:txBody>
                  <a:tcPr/>
                </a:tc>
                <a:tc>
                  <a:txBody>
                    <a:bodyPr/>
                    <a:lstStyle/>
                    <a:p>
                      <a:r>
                        <a:rPr lang="en-GB" sz="1200" dirty="0"/>
                        <a:t>Received via the </a:t>
                      </a:r>
                      <a:r>
                        <a:rPr lang="en-GB" sz="1200" b="1" dirty="0"/>
                        <a:t>One Time </a:t>
                      </a:r>
                      <a:r>
                        <a:rPr lang="en-GB" sz="1200" dirty="0"/>
                        <a:t>tab on the Receive New Material page.</a:t>
                      </a:r>
                    </a:p>
                  </a:txBody>
                  <a:tcPr/>
                </a:tc>
                <a:tc>
                  <a:txBody>
                    <a:bodyPr/>
                    <a:lstStyle/>
                    <a:p>
                      <a:r>
                        <a:rPr lang="en-GB" sz="1200" dirty="0"/>
                        <a:t>Holdings and items are created automatically</a:t>
                      </a:r>
                    </a:p>
                  </a:txBody>
                  <a:tcPr/>
                </a:tc>
                <a:tc>
                  <a:txBody>
                    <a:bodyPr/>
                    <a:lstStyle/>
                    <a:p>
                      <a:r>
                        <a:rPr lang="en-GB" sz="1200" dirty="0"/>
                        <a:t>Once the PO line is invoiced and </a:t>
                      </a:r>
                      <a:r>
                        <a:rPr lang="en-GB" sz="1200" b="1" dirty="0"/>
                        <a:t>received</a:t>
                      </a:r>
                      <a:r>
                        <a:rPr lang="en-GB" sz="1200" dirty="0"/>
                        <a:t> it is closed</a:t>
                      </a:r>
                    </a:p>
                  </a:txBody>
                  <a:tcPr/>
                </a:tc>
                <a:extLst>
                  <a:ext uri="{0D108BD9-81ED-4DB2-BD59-A6C34878D82A}">
                    <a16:rowId xmlns:a16="http://schemas.microsoft.com/office/drawing/2014/main" val="10001"/>
                  </a:ext>
                </a:extLst>
              </a:tr>
              <a:tr h="370840">
                <a:tc>
                  <a:txBody>
                    <a:bodyPr/>
                    <a:lstStyle/>
                    <a:p>
                      <a:r>
                        <a:rPr lang="en-US" sz="1200" dirty="0"/>
                        <a:t>One Time - Electronic </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Goes through the standard activation process.</a:t>
                      </a:r>
                      <a:endParaRPr lang="en-GB" sz="1200" b="0" i="0" u="none" strike="noStrike" kern="1200" baseline="0" dirty="0">
                        <a:solidFill>
                          <a:schemeClr val="dk1"/>
                        </a:solidFill>
                        <a:latin typeface="+mn-lt"/>
                        <a:ea typeface="+mn-ea"/>
                        <a:cs typeface="+mn-cs"/>
                      </a:endParaRPr>
                    </a:p>
                  </a:txBody>
                  <a:tcPr/>
                </a:tc>
                <a:tc>
                  <a:txBody>
                    <a:bodyPr/>
                    <a:lstStyle/>
                    <a:p>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Once the PO line is invoiced and </a:t>
                      </a:r>
                      <a:r>
                        <a:rPr lang="en-GB" sz="1200" b="1" dirty="0"/>
                        <a:t>activated</a:t>
                      </a:r>
                      <a:r>
                        <a:rPr lang="en-GB" sz="1200" dirty="0"/>
                        <a:t> it is closed.</a:t>
                      </a:r>
                    </a:p>
                  </a:txBody>
                  <a:tcPr/>
                </a:tc>
                <a:extLst>
                  <a:ext uri="{0D108BD9-81ED-4DB2-BD59-A6C34878D82A}">
                    <a16:rowId xmlns:a16="http://schemas.microsoft.com/office/drawing/2014/main" val="10002"/>
                  </a:ext>
                </a:extLst>
              </a:tr>
              <a:tr h="370840">
                <a:tc>
                  <a:txBody>
                    <a:bodyPr/>
                    <a:lstStyle/>
                    <a:p>
                      <a:r>
                        <a:rPr lang="en-US" sz="1200" dirty="0"/>
                        <a:t>Continuous - Physical</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Received via the </a:t>
                      </a:r>
                      <a:r>
                        <a:rPr lang="en-GB" sz="1200" b="1" dirty="0"/>
                        <a:t>Continuous</a:t>
                      </a:r>
                      <a:r>
                        <a:rPr lang="en-GB" sz="1200" dirty="0"/>
                        <a:t> tab on the Receive New Material page.</a:t>
                      </a:r>
                    </a:p>
                  </a:txBody>
                  <a:tcPr/>
                </a:tc>
                <a:tc>
                  <a:txBody>
                    <a:bodyPr/>
                    <a:lstStyle/>
                    <a:p>
                      <a:r>
                        <a:rPr lang="en-GB" sz="1200" dirty="0"/>
                        <a:t>Holdings created upon PO line creation. Items created via prediction pattern or receipt of the issue.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 PO line remains open once it is invoiced and </a:t>
                      </a:r>
                      <a:r>
                        <a:rPr lang="en-GB" sz="1200" b="1" dirty="0"/>
                        <a:t>received</a:t>
                      </a:r>
                      <a:r>
                        <a:rPr lang="en-GB" sz="1200" dirty="0"/>
                        <a:t>.  It can be closed manually.</a:t>
                      </a:r>
                    </a:p>
                  </a:txBody>
                  <a:tcPr/>
                </a:tc>
                <a:extLst>
                  <a:ext uri="{0D108BD9-81ED-4DB2-BD59-A6C34878D82A}">
                    <a16:rowId xmlns:a16="http://schemas.microsoft.com/office/drawing/2014/main" val="10003"/>
                  </a:ext>
                </a:extLst>
              </a:tr>
              <a:tr h="370840">
                <a:tc>
                  <a:txBody>
                    <a:bodyPr/>
                    <a:lstStyle/>
                    <a:p>
                      <a:r>
                        <a:rPr lang="en-US" sz="1200" dirty="0"/>
                        <a:t>Continuous - Electronic</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Goes through the standard activation process</a:t>
                      </a:r>
                      <a:r>
                        <a:rPr lang="en-GB" sz="1200" b="0" i="0" u="none" strike="noStrike" kern="1200" baseline="0" dirty="0">
                          <a:solidFill>
                            <a:schemeClr val="dk1"/>
                          </a:solidFill>
                          <a:latin typeface="+mn-lt"/>
                          <a:ea typeface="+mn-ea"/>
                          <a:cs typeface="+mn-cs"/>
                        </a:rPr>
                        <a:t> and may be deactivated during the evaluation process.</a:t>
                      </a:r>
                    </a:p>
                  </a:txBody>
                  <a:tcPr/>
                </a:tc>
                <a:tc>
                  <a:txBody>
                    <a:bodyPr/>
                    <a:lstStyle/>
                    <a:p>
                      <a:endParaRPr lang="en-GB" sz="1200" dirty="0"/>
                    </a:p>
                  </a:txBody>
                  <a:tcPr/>
                </a:tc>
                <a:tc>
                  <a:txBody>
                    <a:bodyPr/>
                    <a:lstStyle/>
                    <a:p>
                      <a:r>
                        <a:rPr lang="en-GB" sz="1200" b="0" i="0" u="none" strike="noStrike" kern="1200" baseline="0" dirty="0">
                          <a:solidFill>
                            <a:schemeClr val="dk1"/>
                          </a:solidFill>
                          <a:latin typeface="+mn-lt"/>
                          <a:ea typeface="+mn-ea"/>
                          <a:cs typeface="+mn-cs"/>
                        </a:rPr>
                        <a:t>The PO line remains open once it is invoiced and </a:t>
                      </a:r>
                      <a:r>
                        <a:rPr lang="en-GB" sz="1200" b="1" i="0" u="none" strike="noStrike" kern="1200" baseline="0" dirty="0">
                          <a:solidFill>
                            <a:schemeClr val="dk1"/>
                          </a:solidFill>
                          <a:latin typeface="+mn-lt"/>
                          <a:ea typeface="+mn-ea"/>
                          <a:cs typeface="+mn-cs"/>
                        </a:rPr>
                        <a:t>activated</a:t>
                      </a:r>
                      <a:r>
                        <a:rPr lang="en-GB" sz="1200" b="0" i="0" u="none" strike="noStrike" kern="1200" baseline="0" dirty="0">
                          <a:solidFill>
                            <a:schemeClr val="dk1"/>
                          </a:solidFill>
                          <a:latin typeface="+mn-lt"/>
                          <a:ea typeface="+mn-ea"/>
                          <a:cs typeface="+mn-cs"/>
                        </a:rPr>
                        <a:t>. </a:t>
                      </a:r>
                      <a:r>
                        <a:rPr lang="en-GB" sz="1200" dirty="0"/>
                        <a:t>It can be closed manually.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43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Standing Order</a:t>
            </a:r>
          </a:p>
        </p:txBody>
      </p:sp>
    </p:spTree>
    <p:extLst>
      <p:ext uri="{BB962C8B-B14F-4D97-AF65-F5344CB8AC3E}">
        <p14:creationId xmlns:p14="http://schemas.microsoft.com/office/powerpoint/2010/main" val="107841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A standing order is used for ordering material which is published from the same vendor in an irregular and unpredictable frequency. </a:t>
            </a:r>
          </a:p>
          <a:p>
            <a:r>
              <a:rPr lang="en-US" sz="2000" dirty="0"/>
              <a:t>In most cases the standing order is an “open order” for all titles that fit a particular category or subject. </a:t>
            </a:r>
          </a:p>
          <a:p>
            <a:r>
              <a:rPr lang="en-US" sz="2000" dirty="0"/>
              <a:t>The standing orders are placed for selected material for which it is important to ensure uninterrupted receipt of new editions or parts. </a:t>
            </a:r>
          </a:p>
        </p:txBody>
      </p:sp>
    </p:spTree>
    <p:extLst>
      <p:ext uri="{BB962C8B-B14F-4D97-AF65-F5344CB8AC3E}">
        <p14:creationId xmlns:p14="http://schemas.microsoft.com/office/powerpoint/2010/main" val="413215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GB" sz="2000" dirty="0"/>
              <a:t>The standing order is useful because library staff members do not have to check continuously to see if new editions or parts have been published. </a:t>
            </a:r>
          </a:p>
          <a:p>
            <a:r>
              <a:rPr lang="en-US" sz="2000" dirty="0"/>
              <a:t>The vendor receives the standing order and knows that anything which meets the criteria of the order should be sent to the library.</a:t>
            </a:r>
            <a:endParaRPr lang="en-GB" sz="2000" dirty="0"/>
          </a:p>
          <a:p>
            <a:r>
              <a:rPr lang="en-US" sz="2000" dirty="0"/>
              <a:t>Examples:</a:t>
            </a:r>
            <a:endParaRPr lang="en-GB" sz="2000" dirty="0"/>
          </a:p>
          <a:p>
            <a:pPr lvl="1"/>
            <a:r>
              <a:rPr lang="en-GB" dirty="0"/>
              <a:t>Purchasing all the printed books by a particular author when they are published.</a:t>
            </a:r>
          </a:p>
          <a:p>
            <a:pPr lvl="1"/>
            <a:r>
              <a:rPr lang="en-GB" dirty="0"/>
              <a:t>A series of books which are not published on a regular basis.</a:t>
            </a:r>
          </a:p>
          <a:p>
            <a:pPr lvl="1"/>
            <a:r>
              <a:rPr lang="en-US" dirty="0"/>
              <a:t>All pamphlets which a certain organization publishes.</a:t>
            </a:r>
            <a:endParaRPr lang="en-GB" dirty="0"/>
          </a:p>
        </p:txBody>
      </p:sp>
    </p:spTree>
    <p:extLst>
      <p:ext uri="{BB962C8B-B14F-4D97-AF65-F5344CB8AC3E}">
        <p14:creationId xmlns:p14="http://schemas.microsoft.com/office/powerpoint/2010/main" val="25630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Standing Order </a:t>
            </a:r>
            <a:r>
              <a:rPr lang="en-GB" dirty="0"/>
              <a:t>– an introduction</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GB" sz="2000" dirty="0"/>
              <a:t>With a standing order the physical material is not received on the Receive New Material page. </a:t>
            </a:r>
          </a:p>
          <a:p>
            <a:r>
              <a:rPr lang="en-GB" sz="2000" dirty="0"/>
              <a:t>Physical monograph material is created manually by</a:t>
            </a:r>
          </a:p>
          <a:p>
            <a:pPr lvl="1"/>
            <a:r>
              <a:rPr lang="en-GB" dirty="0"/>
              <a:t>Creating or choosing a bibliographic record</a:t>
            </a:r>
          </a:p>
          <a:p>
            <a:pPr lvl="1"/>
            <a:r>
              <a:rPr lang="en-GB" dirty="0"/>
              <a:t>Creating a holdings record (if not already existing)</a:t>
            </a:r>
          </a:p>
          <a:p>
            <a:pPr lvl="1"/>
            <a:r>
              <a:rPr lang="en-GB" dirty="0"/>
              <a:t>Creating an item record</a:t>
            </a:r>
          </a:p>
          <a:p>
            <a:pPr lvl="1"/>
            <a:r>
              <a:rPr lang="en-GB" dirty="0"/>
              <a:t>Associating the item with the standing order POL. </a:t>
            </a:r>
          </a:p>
          <a:p>
            <a:pPr lvl="1"/>
            <a:r>
              <a:rPr lang="en-GB" dirty="0"/>
              <a:t>Setting the receipt date for the item in the Physical Item Editor.</a:t>
            </a:r>
          </a:p>
          <a:p>
            <a:pPr lvl="1"/>
            <a:r>
              <a:rPr lang="en-US" dirty="0"/>
              <a:t>Paying for the item via the invoice line</a:t>
            </a:r>
          </a:p>
        </p:txBody>
      </p:sp>
    </p:spTree>
    <p:extLst>
      <p:ext uri="{BB962C8B-B14F-4D97-AF65-F5344CB8AC3E}">
        <p14:creationId xmlns:p14="http://schemas.microsoft.com/office/powerpoint/2010/main" val="321669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Background “Summary of One Time and Continuous”</a:t>
            </a:r>
            <a:endParaRPr lang="en-US" sz="2800" dirty="0"/>
          </a:p>
        </p:txBody>
      </p:sp>
      <p:graphicFrame>
        <p:nvGraphicFramePr>
          <p:cNvPr id="10" name="Table 9">
            <a:extLst>
              <a:ext uri="{FF2B5EF4-FFF2-40B4-BE49-F238E27FC236}">
                <a16:creationId xmlns:a16="http://schemas.microsoft.com/office/drawing/2014/main" id="{70156FFD-FB7A-E8D9-ED32-BDD64A79D314}"/>
              </a:ext>
            </a:extLst>
          </p:cNvPr>
          <p:cNvGraphicFramePr>
            <a:graphicFrameLocks noGrp="1"/>
          </p:cNvGraphicFramePr>
          <p:nvPr>
            <p:extLst>
              <p:ext uri="{D42A27DB-BD31-4B8C-83A1-F6EECF244321}">
                <p14:modId xmlns:p14="http://schemas.microsoft.com/office/powerpoint/2010/main" val="3409516372"/>
              </p:ext>
            </p:extLst>
          </p:nvPr>
        </p:nvGraphicFramePr>
        <p:xfrm>
          <a:off x="163772" y="810146"/>
          <a:ext cx="8802807" cy="2468880"/>
        </p:xfrm>
        <a:graphic>
          <a:graphicData uri="http://schemas.openxmlformats.org/drawingml/2006/table">
            <a:tbl>
              <a:tblPr firstRow="1" bandRow="1">
                <a:tableStyleId>{5C22544A-7EE6-4342-B048-85BDC9FD1C3A}</a:tableStyleId>
              </a:tblPr>
              <a:tblGrid>
                <a:gridCol w="1469770">
                  <a:extLst>
                    <a:ext uri="{9D8B030D-6E8A-4147-A177-3AD203B41FA5}">
                      <a16:colId xmlns:a16="http://schemas.microsoft.com/office/drawing/2014/main" val="20000"/>
                    </a:ext>
                  </a:extLst>
                </a:gridCol>
                <a:gridCol w="2560242">
                  <a:extLst>
                    <a:ext uri="{9D8B030D-6E8A-4147-A177-3AD203B41FA5}">
                      <a16:colId xmlns:a16="http://schemas.microsoft.com/office/drawing/2014/main" val="20001"/>
                    </a:ext>
                  </a:extLst>
                </a:gridCol>
                <a:gridCol w="2159874">
                  <a:extLst>
                    <a:ext uri="{9D8B030D-6E8A-4147-A177-3AD203B41FA5}">
                      <a16:colId xmlns:a16="http://schemas.microsoft.com/office/drawing/2014/main" val="20002"/>
                    </a:ext>
                  </a:extLst>
                </a:gridCol>
                <a:gridCol w="2612921">
                  <a:extLst>
                    <a:ext uri="{9D8B030D-6E8A-4147-A177-3AD203B41FA5}">
                      <a16:colId xmlns:a16="http://schemas.microsoft.com/office/drawing/2014/main" val="20003"/>
                    </a:ext>
                  </a:extLst>
                </a:gridCol>
              </a:tblGrid>
              <a:tr h="370840">
                <a:tc>
                  <a:txBody>
                    <a:bodyPr/>
                    <a:lstStyle/>
                    <a:p>
                      <a:r>
                        <a:rPr lang="en-US" dirty="0"/>
                        <a:t>POL Type</a:t>
                      </a:r>
                      <a:endParaRPr lang="en-GB" dirty="0"/>
                    </a:p>
                  </a:txBody>
                  <a:tcPr/>
                </a:tc>
                <a:tc>
                  <a:txBody>
                    <a:bodyPr/>
                    <a:lstStyle/>
                    <a:p>
                      <a:r>
                        <a:rPr lang="en-US" dirty="0"/>
                        <a:t>Inventory Receipt / Activation</a:t>
                      </a:r>
                      <a:endParaRPr lang="en-GB" dirty="0"/>
                    </a:p>
                  </a:txBody>
                  <a:tcPr/>
                </a:tc>
                <a:tc>
                  <a:txBody>
                    <a:bodyPr/>
                    <a:lstStyle/>
                    <a:p>
                      <a:r>
                        <a:rPr lang="en-US" dirty="0"/>
                        <a:t>Holdings  and Items Creation</a:t>
                      </a:r>
                      <a:endParaRPr lang="en-GB" dirty="0"/>
                    </a:p>
                  </a:txBody>
                  <a:tcPr/>
                </a:tc>
                <a:tc>
                  <a:txBody>
                    <a:bodyPr/>
                    <a:lstStyle/>
                    <a:p>
                      <a:r>
                        <a:rPr lang="en-US" dirty="0"/>
                        <a:t>POL closure</a:t>
                      </a:r>
                      <a:endParaRPr lang="en-GB" dirty="0"/>
                    </a:p>
                  </a:txBody>
                  <a:tcPr/>
                </a:tc>
                <a:extLst>
                  <a:ext uri="{0D108BD9-81ED-4DB2-BD59-A6C34878D82A}">
                    <a16:rowId xmlns:a16="http://schemas.microsoft.com/office/drawing/2014/main" val="10000"/>
                  </a:ext>
                </a:extLst>
              </a:tr>
              <a:tr h="370840">
                <a:tc>
                  <a:txBody>
                    <a:bodyPr/>
                    <a:lstStyle/>
                    <a:p>
                      <a:r>
                        <a:rPr lang="en-US" dirty="0"/>
                        <a:t>Standing Order - Physical</a:t>
                      </a:r>
                      <a:endParaRPr lang="en-GB" dirty="0"/>
                    </a:p>
                  </a:txBody>
                  <a:tcPr/>
                </a:tc>
                <a:tc>
                  <a:txBody>
                    <a:bodyPr/>
                    <a:lstStyle/>
                    <a:p>
                      <a:r>
                        <a:rPr lang="en-GB" dirty="0"/>
                        <a:t>Not “received”.  Created and linked to POL in the item.</a:t>
                      </a:r>
                    </a:p>
                  </a:txBody>
                  <a:tcPr/>
                </a:tc>
                <a:tc>
                  <a:txBody>
                    <a:bodyPr/>
                    <a:lstStyle/>
                    <a:p>
                      <a:r>
                        <a:rPr lang="en-GB" dirty="0"/>
                        <a:t>Holdings and items are created manually.</a:t>
                      </a:r>
                    </a:p>
                  </a:txBody>
                  <a:tcPr/>
                </a:tc>
                <a:tc>
                  <a:txBody>
                    <a:bodyPr/>
                    <a:lstStyle/>
                    <a:p>
                      <a:r>
                        <a:rPr lang="en-GB" dirty="0"/>
                        <a:t>The PO line is manually closed</a:t>
                      </a:r>
                    </a:p>
                  </a:txBody>
                  <a:tcPr/>
                </a:tc>
                <a:extLst>
                  <a:ext uri="{0D108BD9-81ED-4DB2-BD59-A6C34878D82A}">
                    <a16:rowId xmlns:a16="http://schemas.microsoft.com/office/drawing/2014/main" val="10001"/>
                  </a:ext>
                </a:extLst>
              </a:tr>
              <a:tr h="370840">
                <a:tc>
                  <a:txBody>
                    <a:bodyPr/>
                    <a:lstStyle/>
                    <a:p>
                      <a:r>
                        <a:rPr lang="en-US" dirty="0"/>
                        <a:t>Standing Order - Electronic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Goes through the standard activation process.</a:t>
                      </a:r>
                      <a:endParaRPr lang="en-GB" sz="1800" b="0" i="0" u="none" strike="noStrike" kern="1200" baseline="0" dirty="0">
                        <a:solidFill>
                          <a:schemeClr val="dk1"/>
                        </a:solidFill>
                        <a:latin typeface="+mn-lt"/>
                        <a:ea typeface="+mn-ea"/>
                        <a:cs typeface="+mn-cs"/>
                      </a:endParaRPr>
                    </a:p>
                  </a:txBody>
                  <a:tcPr/>
                </a:tc>
                <a:tc>
                  <a:txBody>
                    <a:bodyPr/>
                    <a:lstStyle/>
                    <a:p>
                      <a:endParaRPr lang="en-GB" dirty="0"/>
                    </a:p>
                  </a:txBody>
                  <a:tcPr/>
                </a:tc>
                <a:tc>
                  <a:txBody>
                    <a:bodyPr/>
                    <a:lstStyle/>
                    <a:p>
                      <a:r>
                        <a:rPr lang="en-GB" dirty="0"/>
                        <a:t>The PO line is manually closed</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012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Ten Steps of a Standing Order</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808311"/>
          </a:xfrm>
        </p:spPr>
        <p:txBody>
          <a:bodyPr>
            <a:normAutofit/>
          </a:bodyPr>
          <a:lstStyle/>
          <a:p>
            <a:r>
              <a:rPr lang="en-US" sz="2000" dirty="0"/>
              <a:t>These are the ten steps involved in creating and processing a standing order</a:t>
            </a:r>
          </a:p>
          <a:p>
            <a:r>
              <a:rPr lang="en-US" sz="2000" dirty="0"/>
              <a:t>Note that this is a recommended workflow but it is possible to deviate from these steps based on local “customs” and needs.</a:t>
            </a:r>
          </a:p>
        </p:txBody>
      </p:sp>
    </p:spTree>
    <p:extLst>
      <p:ext uri="{BB962C8B-B14F-4D97-AF65-F5344CB8AC3E}">
        <p14:creationId xmlns:p14="http://schemas.microsoft.com/office/powerpoint/2010/main" val="382866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3528" y="771551"/>
            <a:ext cx="8496944" cy="2808311"/>
          </a:xfrm>
        </p:spPr>
        <p:txBody>
          <a:bodyPr>
            <a:noAutofit/>
          </a:bodyPr>
          <a:lstStyle/>
          <a:p>
            <a:pPr marL="514350" indent="-514350">
              <a:buFont typeface="+mj-lt"/>
              <a:buAutoNum type="arabicPeriod"/>
            </a:pPr>
            <a:r>
              <a:rPr lang="en-US" sz="2000" dirty="0"/>
              <a:t>Create a bibliographic record which will be used to create the order.  </a:t>
            </a:r>
          </a:p>
          <a:p>
            <a:pPr marL="514350" indent="-514350">
              <a:buFont typeface="+mj-lt"/>
              <a:buAutoNum type="arabicPeriod"/>
            </a:pPr>
            <a:r>
              <a:rPr lang="en-US" sz="2000" dirty="0"/>
              <a:t>Suppress the bibliographic record because it is not a real record, but rather a description of the standing order.</a:t>
            </a:r>
          </a:p>
          <a:p>
            <a:pPr marL="514350" indent="-514350">
              <a:buFont typeface="+mj-lt"/>
              <a:buAutoNum type="arabicPeriod"/>
            </a:pPr>
            <a:r>
              <a:rPr lang="en-US" sz="2000" dirty="0"/>
              <a:t>Create an order for the record and choose purchase type ‘Physical – Standing Order …’</a:t>
            </a:r>
          </a:p>
          <a:p>
            <a:pPr marL="514350" indent="-514350">
              <a:buFont typeface="+mj-lt"/>
              <a:buAutoNum type="arabicPeriod"/>
            </a:pPr>
            <a:r>
              <a:rPr lang="en-US" sz="2000" dirty="0"/>
              <a:t>In the order price enter the amount which you want to be encumbered on the budget(s) used for this order.</a:t>
            </a:r>
          </a:p>
          <a:p>
            <a:pPr marL="514350" indent="-514350">
              <a:buFont typeface="+mj-lt"/>
              <a:buAutoNum type="arabicPeriod"/>
            </a:pPr>
            <a:r>
              <a:rPr lang="en-US" sz="2000" dirty="0"/>
              <a:t>Send the order</a:t>
            </a:r>
          </a:p>
        </p:txBody>
      </p:sp>
    </p:spTree>
    <p:extLst>
      <p:ext uri="{BB962C8B-B14F-4D97-AF65-F5344CB8AC3E}">
        <p14:creationId xmlns:p14="http://schemas.microsoft.com/office/powerpoint/2010/main" val="146116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62914" y="436492"/>
            <a:ext cx="5781086" cy="4208505"/>
          </a:xfrm>
        </p:spPr>
        <p:txBody>
          <a:bodyPr>
            <a:normAutofit/>
          </a:bodyPr>
          <a:lstStyle/>
          <a:p>
            <a:pPr>
              <a:lnSpc>
                <a:spcPct val="90000"/>
              </a:lnSpc>
            </a:pPr>
            <a:r>
              <a:rPr lang="en-US" sz="2000" dirty="0"/>
              <a:t>Background</a:t>
            </a:r>
            <a:endParaRPr lang="en-IL" sz="2000" dirty="0"/>
          </a:p>
          <a:p>
            <a:pPr>
              <a:lnSpc>
                <a:spcPct val="90000"/>
              </a:lnSpc>
            </a:pPr>
            <a:r>
              <a:rPr lang="en-US" sz="2000" dirty="0"/>
              <a:t>The Standing Order</a:t>
            </a:r>
          </a:p>
          <a:p>
            <a:pPr>
              <a:lnSpc>
                <a:spcPct val="90000"/>
              </a:lnSpc>
            </a:pPr>
            <a:r>
              <a:rPr lang="en-US" sz="2000" dirty="0"/>
              <a:t>The Ten Steps of a Standing Order</a:t>
            </a:r>
          </a:p>
          <a:p>
            <a:pPr>
              <a:lnSpc>
                <a:spcPct val="90000"/>
              </a:lnSpc>
            </a:pPr>
            <a:r>
              <a:rPr lang="en-US" sz="2000" dirty="0"/>
              <a:t>The Standing Order – A Live Demo </a:t>
            </a:r>
          </a:p>
          <a:p>
            <a:pPr>
              <a:lnSpc>
                <a:spcPct val="90000"/>
              </a:lnSpc>
            </a:pPr>
            <a:r>
              <a:rPr lang="en-US" sz="2000" dirty="0"/>
              <a:t>The Standing Order for Electronic Resources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 – example one of two</a:t>
            </a:r>
          </a:p>
        </p:txBody>
      </p:sp>
      <p:sp>
        <p:nvSpPr>
          <p:cNvPr id="6" name="Content Placeholder 5">
            <a:extLst>
              <a:ext uri="{FF2B5EF4-FFF2-40B4-BE49-F238E27FC236}">
                <a16:creationId xmlns:a16="http://schemas.microsoft.com/office/drawing/2014/main" id="{EADCFC9B-2F76-E09B-37B7-D596F8D487F6}"/>
              </a:ext>
            </a:extLst>
          </p:cNvPr>
          <p:cNvSpPr>
            <a:spLocks noGrp="1"/>
          </p:cNvSpPr>
          <p:nvPr>
            <p:ph idx="1"/>
          </p:nvPr>
        </p:nvSpPr>
        <p:spPr>
          <a:xfrm>
            <a:off x="323529" y="771550"/>
            <a:ext cx="8496944" cy="3888431"/>
          </a:xfrm>
        </p:spPr>
        <p:txBody>
          <a:bodyPr>
            <a:normAutofit/>
          </a:bodyPr>
          <a:lstStyle/>
          <a:p>
            <a:pPr marL="514350" indent="-514350">
              <a:buFont typeface="+mj-lt"/>
              <a:buAutoNum type="arabicPeriod" startAt="6"/>
            </a:pPr>
            <a:r>
              <a:rPr lang="en-US" sz="2000" dirty="0"/>
              <a:t>Whenever an item arrives for the standing order catalog it as a separate bibliographic record and add holding record and item.  </a:t>
            </a:r>
            <a:br>
              <a:rPr lang="en-US" sz="2000" dirty="0"/>
            </a:br>
            <a:r>
              <a:rPr lang="en-US" sz="2000" dirty="0"/>
              <a:t>This can be done in one of two ways:</a:t>
            </a:r>
          </a:p>
          <a:p>
            <a:pPr marL="971550" lvl="1" indent="-514350">
              <a:buFont typeface="+mj-lt"/>
              <a:buAutoNum type="arabicPeriod"/>
            </a:pPr>
            <a:r>
              <a:rPr lang="en-US" dirty="0"/>
              <a:t>Via the metadata editor </a:t>
            </a:r>
          </a:p>
          <a:p>
            <a:pPr marL="971550" lvl="1" indent="-514350">
              <a:buFont typeface="+mj-lt"/>
              <a:buAutoNum type="arabicPeriod"/>
            </a:pPr>
            <a:r>
              <a:rPr lang="en-US" dirty="0"/>
              <a:t>Via menu ‘Resource management &gt; Create </a:t>
            </a:r>
            <a:r>
              <a:rPr lang="en-GB" dirty="0"/>
              <a:t>Inventory &gt; Add Physical Item’</a:t>
            </a:r>
          </a:p>
          <a:p>
            <a:pPr marL="514350" indent="-514350">
              <a:buFont typeface="+mj-lt"/>
              <a:buAutoNum type="arabicPeriod" startAt="6"/>
            </a:pPr>
            <a:r>
              <a:rPr lang="en-US" sz="2000" dirty="0"/>
              <a:t>In the item record enter the receiving date and link it to the POL</a:t>
            </a:r>
          </a:p>
          <a:p>
            <a:endParaRPr lang="en-US" sz="2000" dirty="0"/>
          </a:p>
        </p:txBody>
      </p:sp>
    </p:spTree>
    <p:extLst>
      <p:ext uri="{BB962C8B-B14F-4D97-AF65-F5344CB8AC3E}">
        <p14:creationId xmlns:p14="http://schemas.microsoft.com/office/powerpoint/2010/main" val="3511593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Ten Steps of a Standing Order – example one of two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rmAutofit/>
          </a:bodyPr>
          <a:lstStyle/>
          <a:p>
            <a:pPr marL="514350" indent="-514350">
              <a:buFont typeface="+mj-lt"/>
              <a:buAutoNum type="arabicPeriod" startAt="8"/>
            </a:pPr>
            <a:r>
              <a:rPr lang="en-US" sz="2000" dirty="0"/>
              <a:t>When invoice arrives pay for each item which arrived as part of the standing order using a separate invoice line for each item.  </a:t>
            </a:r>
          </a:p>
          <a:p>
            <a:pPr marL="514350" indent="-514350">
              <a:buFont typeface="+mj-lt"/>
              <a:buAutoNum type="arabicPeriod" startAt="8"/>
            </a:pPr>
            <a:r>
              <a:rPr lang="en-US" sz="2000" dirty="0"/>
              <a:t>Pay the invoice as you would pay any invoice</a:t>
            </a:r>
            <a:endParaRPr lang="is-IS" sz="2000" dirty="0"/>
          </a:p>
          <a:p>
            <a:pPr marL="514350" indent="-514350">
              <a:buFont typeface="+mj-lt"/>
              <a:buAutoNum type="arabicPeriod" startAt="8"/>
            </a:pPr>
            <a:r>
              <a:rPr lang="en-US" sz="2000" dirty="0"/>
              <a:t>When the vendor will no longer be sending items for the standing order it should be manually closed.</a:t>
            </a:r>
          </a:p>
        </p:txBody>
      </p:sp>
    </p:spTree>
    <p:extLst>
      <p:ext uri="{BB962C8B-B14F-4D97-AF65-F5344CB8AC3E}">
        <p14:creationId xmlns:p14="http://schemas.microsoft.com/office/powerpoint/2010/main" val="370558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The Standing Order – A Live Demo </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sp>
        <p:nvSpPr>
          <p:cNvPr id="6" name="Content Placeholder 5">
            <a:extLst>
              <a:ext uri="{FF2B5EF4-FFF2-40B4-BE49-F238E27FC236}">
                <a16:creationId xmlns:a16="http://schemas.microsoft.com/office/drawing/2014/main" id="{C08F8DEB-D743-A30C-CC5C-0E8812B46198}"/>
              </a:ext>
            </a:extLst>
          </p:cNvPr>
          <p:cNvSpPr>
            <a:spLocks noGrp="1"/>
          </p:cNvSpPr>
          <p:nvPr>
            <p:ph idx="1"/>
          </p:nvPr>
        </p:nvSpPr>
        <p:spPr>
          <a:xfrm>
            <a:off x="414044" y="752606"/>
            <a:ext cx="8282085" cy="3331312"/>
          </a:xfrm>
        </p:spPr>
        <p:txBody>
          <a:bodyPr>
            <a:normAutofit/>
          </a:bodyPr>
          <a:lstStyle/>
          <a:p>
            <a:r>
              <a:rPr lang="en-US" sz="2000" dirty="0"/>
              <a:t>In this example we will make a standing order for “All catalogs published by the German archaeological institute”.  These are catalogs which are printed on an irregular random basis.</a:t>
            </a:r>
          </a:p>
          <a:p>
            <a:r>
              <a:rPr lang="en-US" sz="2000" dirty="0"/>
              <a:t>The vendor receives the order and knows that any time another catalog is published it should be sent to the library</a:t>
            </a:r>
          </a:p>
          <a:p>
            <a:r>
              <a:rPr lang="en-US" sz="2000" dirty="0"/>
              <a:t>The example used here can be used for any type of physical material which is supplied from the same vendor in an irregular and unpredictable frequency</a:t>
            </a:r>
          </a:p>
          <a:p>
            <a:pPr marL="514350" indent="-514350">
              <a:buFont typeface="+mj-lt"/>
              <a:buAutoNum type="arabicPeriod"/>
            </a:pPr>
            <a:endParaRPr lang="en-US" sz="2000" dirty="0"/>
          </a:p>
        </p:txBody>
      </p:sp>
    </p:spTree>
    <p:extLst>
      <p:ext uri="{BB962C8B-B14F-4D97-AF65-F5344CB8AC3E}">
        <p14:creationId xmlns:p14="http://schemas.microsoft.com/office/powerpoint/2010/main" val="15517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6E56B1-A031-058A-B4B3-0B537286A292}"/>
              </a:ext>
            </a:extLst>
          </p:cNvPr>
          <p:cNvPicPr>
            <a:picLocks noChangeAspect="1"/>
          </p:cNvPicPr>
          <p:nvPr/>
        </p:nvPicPr>
        <p:blipFill>
          <a:blip r:embed="rId2"/>
          <a:stretch>
            <a:fillRect/>
          </a:stretch>
        </p:blipFill>
        <p:spPr>
          <a:xfrm>
            <a:off x="0" y="1641841"/>
            <a:ext cx="9144000" cy="25860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sp>
        <p:nvSpPr>
          <p:cNvPr id="6" name="Content Placeholder 5">
            <a:extLst>
              <a:ext uri="{FF2B5EF4-FFF2-40B4-BE49-F238E27FC236}">
                <a16:creationId xmlns:a16="http://schemas.microsoft.com/office/drawing/2014/main" id="{A57D323F-9008-F5AF-D80F-FF907CE2CFC4}"/>
              </a:ext>
            </a:extLst>
          </p:cNvPr>
          <p:cNvSpPr>
            <a:spLocks noGrp="1"/>
          </p:cNvSpPr>
          <p:nvPr>
            <p:ph idx="1"/>
          </p:nvPr>
        </p:nvSpPr>
        <p:spPr>
          <a:xfrm>
            <a:off x="414044" y="752607"/>
            <a:ext cx="8282085" cy="739024"/>
          </a:xfrm>
        </p:spPr>
        <p:txBody>
          <a:bodyPr>
            <a:normAutofit/>
          </a:bodyPr>
          <a:lstStyle/>
          <a:p>
            <a:r>
              <a:rPr lang="en-US" sz="2000" dirty="0"/>
              <a:t>Create order for the suppressed record with title “All catalogs published by the German archaeological institute”</a:t>
            </a:r>
            <a:endParaRPr lang="en-GB" sz="2000" dirty="0"/>
          </a:p>
          <a:p>
            <a:endParaRPr lang="en-US" sz="2000" dirty="0"/>
          </a:p>
        </p:txBody>
      </p:sp>
      <p:sp>
        <p:nvSpPr>
          <p:cNvPr id="7" name="TextBox 6">
            <a:extLst>
              <a:ext uri="{FF2B5EF4-FFF2-40B4-BE49-F238E27FC236}">
                <a16:creationId xmlns:a16="http://schemas.microsoft.com/office/drawing/2014/main" id="{C1D312F1-BB40-4BA5-B0EF-14A3A8596570}"/>
              </a:ext>
            </a:extLst>
          </p:cNvPr>
          <p:cNvSpPr txBox="1"/>
          <p:nvPr/>
        </p:nvSpPr>
        <p:spPr>
          <a:xfrm>
            <a:off x="1115616" y="4036865"/>
            <a:ext cx="1337481" cy="382137"/>
          </a:xfrm>
          <a:prstGeom prst="rect">
            <a:avLst/>
          </a:prstGeom>
          <a:solidFill>
            <a:schemeClr val="bg1"/>
          </a:solidFill>
          <a:ln>
            <a:solidFill>
              <a:schemeClr val="accent1"/>
            </a:solidFill>
          </a:ln>
        </p:spPr>
        <p:txBody>
          <a:bodyPr wrap="square" rtlCol="0">
            <a:spAutoFit/>
          </a:bodyPr>
          <a:lstStyle/>
          <a:p>
            <a:r>
              <a:rPr lang="en-US" dirty="0"/>
              <a:t>Suppressed</a:t>
            </a:r>
            <a:endParaRPr lang="en-GB" dirty="0"/>
          </a:p>
        </p:txBody>
      </p:sp>
      <p:cxnSp>
        <p:nvCxnSpPr>
          <p:cNvPr id="8" name="Straight Arrow Connector 7">
            <a:extLst>
              <a:ext uri="{FF2B5EF4-FFF2-40B4-BE49-F238E27FC236}">
                <a16:creationId xmlns:a16="http://schemas.microsoft.com/office/drawing/2014/main" id="{0463D696-2A72-701A-2E5D-7A2E79CE2FF3}"/>
              </a:ext>
            </a:extLst>
          </p:cNvPr>
          <p:cNvCxnSpPr>
            <a:cxnSpLocks/>
          </p:cNvCxnSpPr>
          <p:nvPr/>
        </p:nvCxnSpPr>
        <p:spPr>
          <a:xfrm flipH="1" flipV="1">
            <a:off x="395536" y="3003798"/>
            <a:ext cx="972730" cy="103947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5183EC0-57F1-9789-D6DB-22B8B7AB1F23}"/>
              </a:ext>
            </a:extLst>
          </p:cNvPr>
          <p:cNvSpPr txBox="1"/>
          <p:nvPr/>
        </p:nvSpPr>
        <p:spPr>
          <a:xfrm>
            <a:off x="6804248" y="3981214"/>
            <a:ext cx="1512397" cy="369332"/>
          </a:xfrm>
          <a:prstGeom prst="rect">
            <a:avLst/>
          </a:prstGeom>
          <a:solidFill>
            <a:schemeClr val="bg1"/>
          </a:solidFill>
          <a:ln>
            <a:solidFill>
              <a:schemeClr val="tx1"/>
            </a:solidFill>
          </a:ln>
        </p:spPr>
        <p:txBody>
          <a:bodyPr wrap="square" rtlCol="0">
            <a:spAutoFit/>
          </a:bodyPr>
          <a:lstStyle/>
          <a:p>
            <a:r>
              <a:rPr lang="en-US" dirty="0"/>
              <a:t>Create order</a:t>
            </a:r>
            <a:endParaRPr lang="en-GB" dirty="0"/>
          </a:p>
        </p:txBody>
      </p:sp>
      <p:cxnSp>
        <p:nvCxnSpPr>
          <p:cNvPr id="10" name="Straight Arrow Connector 9">
            <a:extLst>
              <a:ext uri="{FF2B5EF4-FFF2-40B4-BE49-F238E27FC236}">
                <a16:creationId xmlns:a16="http://schemas.microsoft.com/office/drawing/2014/main" id="{E7B707EA-4F18-0E27-D9F5-E836C4633F4A}"/>
              </a:ext>
            </a:extLst>
          </p:cNvPr>
          <p:cNvCxnSpPr>
            <a:cxnSpLocks/>
            <a:stCxn id="9" idx="0"/>
          </p:cNvCxnSpPr>
          <p:nvPr/>
        </p:nvCxnSpPr>
        <p:spPr>
          <a:xfrm flipV="1">
            <a:off x="7560447" y="1923678"/>
            <a:ext cx="179905" cy="205753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93FAA26-A296-7EB8-27E0-8EFBE2A7CCB1}"/>
              </a:ext>
            </a:extLst>
          </p:cNvPr>
          <p:cNvSpPr/>
          <p:nvPr/>
        </p:nvSpPr>
        <p:spPr>
          <a:xfrm>
            <a:off x="2525934" y="3094819"/>
            <a:ext cx="4462818" cy="313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77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pic>
        <p:nvPicPr>
          <p:cNvPr id="2" name="Picture 1">
            <a:extLst>
              <a:ext uri="{FF2B5EF4-FFF2-40B4-BE49-F238E27FC236}">
                <a16:creationId xmlns:a16="http://schemas.microsoft.com/office/drawing/2014/main" id="{11CD366F-2DEF-1AB2-8DF1-9BB4A0FC7E9B}"/>
              </a:ext>
            </a:extLst>
          </p:cNvPr>
          <p:cNvPicPr>
            <a:picLocks noChangeAspect="1"/>
          </p:cNvPicPr>
          <p:nvPr/>
        </p:nvPicPr>
        <p:blipFill>
          <a:blip r:embed="rId2"/>
          <a:stretch>
            <a:fillRect/>
          </a:stretch>
        </p:blipFill>
        <p:spPr>
          <a:xfrm>
            <a:off x="670725" y="1491630"/>
            <a:ext cx="7829970" cy="3312680"/>
          </a:xfrm>
          <a:prstGeom prst="rect">
            <a:avLst/>
          </a:prstGeom>
          <a:ln>
            <a:solidFill>
              <a:schemeClr val="accent1"/>
            </a:solidFill>
          </a:ln>
        </p:spPr>
      </p:pic>
      <p:sp>
        <p:nvSpPr>
          <p:cNvPr id="4" name="Content Placeholder 5">
            <a:extLst>
              <a:ext uri="{FF2B5EF4-FFF2-40B4-BE49-F238E27FC236}">
                <a16:creationId xmlns:a16="http://schemas.microsoft.com/office/drawing/2014/main" id="{EB3B4DDB-13CA-6A17-5A47-55DF332E9A91}"/>
              </a:ext>
            </a:extLst>
          </p:cNvPr>
          <p:cNvSpPr>
            <a:spLocks noGrp="1"/>
          </p:cNvSpPr>
          <p:nvPr>
            <p:ph idx="1"/>
          </p:nvPr>
        </p:nvSpPr>
        <p:spPr>
          <a:xfrm>
            <a:off x="414044" y="752606"/>
            <a:ext cx="8282085" cy="789591"/>
          </a:xfrm>
        </p:spPr>
        <p:txBody>
          <a:bodyPr>
            <a:normAutofit/>
          </a:bodyPr>
          <a:lstStyle/>
          <a:p>
            <a:r>
              <a:rPr lang="en-US" sz="2000" dirty="0"/>
              <a:t>Here we create the order (</a:t>
            </a:r>
            <a:r>
              <a:rPr lang="en-GB" sz="2000" dirty="0"/>
              <a:t>POL-44573) and choose Purchase Type “Physical – Standing Order Monograph”</a:t>
            </a:r>
            <a:endParaRPr lang="en-US" sz="2000" dirty="0"/>
          </a:p>
        </p:txBody>
      </p:sp>
      <p:sp>
        <p:nvSpPr>
          <p:cNvPr id="6" name="Rectangle 5">
            <a:extLst>
              <a:ext uri="{FF2B5EF4-FFF2-40B4-BE49-F238E27FC236}">
                <a16:creationId xmlns:a16="http://schemas.microsoft.com/office/drawing/2014/main" id="{FE23660D-C87A-BFC7-A613-EE7D754B82E7}"/>
              </a:ext>
            </a:extLst>
          </p:cNvPr>
          <p:cNvSpPr/>
          <p:nvPr/>
        </p:nvSpPr>
        <p:spPr>
          <a:xfrm>
            <a:off x="873456" y="3107026"/>
            <a:ext cx="4626592" cy="482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898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 </a:t>
            </a:r>
          </a:p>
        </p:txBody>
      </p:sp>
      <p:pic>
        <p:nvPicPr>
          <p:cNvPr id="5" name="Picture 4">
            <a:extLst>
              <a:ext uri="{FF2B5EF4-FFF2-40B4-BE49-F238E27FC236}">
                <a16:creationId xmlns:a16="http://schemas.microsoft.com/office/drawing/2014/main" id="{1522C662-F9BF-E302-6407-25437125D012}"/>
              </a:ext>
            </a:extLst>
          </p:cNvPr>
          <p:cNvPicPr>
            <a:picLocks noChangeAspect="1"/>
          </p:cNvPicPr>
          <p:nvPr/>
        </p:nvPicPr>
        <p:blipFill>
          <a:blip r:embed="rId2"/>
          <a:stretch>
            <a:fillRect/>
          </a:stretch>
        </p:blipFill>
        <p:spPr>
          <a:xfrm>
            <a:off x="724524" y="1831090"/>
            <a:ext cx="7717476" cy="2921481"/>
          </a:xfrm>
          <a:prstGeom prst="rect">
            <a:avLst/>
          </a:prstGeom>
          <a:ln>
            <a:solidFill>
              <a:schemeClr val="tx1"/>
            </a:solidFill>
          </a:ln>
        </p:spPr>
      </p:pic>
      <p:sp>
        <p:nvSpPr>
          <p:cNvPr id="6" name="Content Placeholder 5">
            <a:extLst>
              <a:ext uri="{FF2B5EF4-FFF2-40B4-BE49-F238E27FC236}">
                <a16:creationId xmlns:a16="http://schemas.microsoft.com/office/drawing/2014/main" id="{CB52AD2B-5914-69D7-D4EB-3B29442EFC6F}"/>
              </a:ext>
            </a:extLst>
          </p:cNvPr>
          <p:cNvSpPr>
            <a:spLocks noGrp="1"/>
          </p:cNvSpPr>
          <p:nvPr>
            <p:ph idx="1"/>
          </p:nvPr>
        </p:nvSpPr>
        <p:spPr>
          <a:xfrm>
            <a:off x="414044" y="752605"/>
            <a:ext cx="8282085" cy="1099065"/>
          </a:xfrm>
        </p:spPr>
        <p:txBody>
          <a:bodyPr>
            <a:normAutofit/>
          </a:bodyPr>
          <a:lstStyle/>
          <a:p>
            <a:r>
              <a:rPr lang="en-US" sz="2000" dirty="0"/>
              <a:t>In the order price enter the amount which you want to be encumbered on the budget(s) used for this order.  This will likely be the amount which you think the series of items will eventually cost.</a:t>
            </a:r>
            <a:endParaRPr lang="is-IS" sz="2000" dirty="0"/>
          </a:p>
          <a:p>
            <a:endParaRPr lang="en-US" sz="2000" dirty="0"/>
          </a:p>
        </p:txBody>
      </p:sp>
      <p:sp>
        <p:nvSpPr>
          <p:cNvPr id="7" name="Rectangle 6">
            <a:extLst>
              <a:ext uri="{FF2B5EF4-FFF2-40B4-BE49-F238E27FC236}">
                <a16:creationId xmlns:a16="http://schemas.microsoft.com/office/drawing/2014/main" id="{D16C1E37-49F9-105F-14B6-FE617BAA1FCE}"/>
              </a:ext>
            </a:extLst>
          </p:cNvPr>
          <p:cNvSpPr/>
          <p:nvPr/>
        </p:nvSpPr>
        <p:spPr>
          <a:xfrm>
            <a:off x="1259632" y="2859782"/>
            <a:ext cx="115212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2E9A36-4BE4-027D-7BC7-29B4A4D1882C}"/>
              </a:ext>
            </a:extLst>
          </p:cNvPr>
          <p:cNvSpPr/>
          <p:nvPr/>
        </p:nvSpPr>
        <p:spPr>
          <a:xfrm>
            <a:off x="6948264" y="4534206"/>
            <a:ext cx="1080120" cy="218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0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pic>
        <p:nvPicPr>
          <p:cNvPr id="6" name="Picture 5">
            <a:extLst>
              <a:ext uri="{FF2B5EF4-FFF2-40B4-BE49-F238E27FC236}">
                <a16:creationId xmlns:a16="http://schemas.microsoft.com/office/drawing/2014/main" id="{3A105017-557C-346D-0C07-3329EF608597}"/>
              </a:ext>
            </a:extLst>
          </p:cNvPr>
          <p:cNvPicPr>
            <a:picLocks noChangeAspect="1"/>
          </p:cNvPicPr>
          <p:nvPr/>
        </p:nvPicPr>
        <p:blipFill>
          <a:blip r:embed="rId2"/>
          <a:stretch>
            <a:fillRect/>
          </a:stretch>
        </p:blipFill>
        <p:spPr>
          <a:xfrm>
            <a:off x="1691680" y="1175808"/>
            <a:ext cx="5923033" cy="3628454"/>
          </a:xfrm>
          <a:prstGeom prst="rect">
            <a:avLst/>
          </a:prstGeom>
          <a:ln>
            <a:solidFill>
              <a:schemeClr val="tx1"/>
            </a:solidFill>
          </a:ln>
        </p:spPr>
      </p:pic>
      <p:sp>
        <p:nvSpPr>
          <p:cNvPr id="7" name="Content Placeholder 5">
            <a:extLst>
              <a:ext uri="{FF2B5EF4-FFF2-40B4-BE49-F238E27FC236}">
                <a16:creationId xmlns:a16="http://schemas.microsoft.com/office/drawing/2014/main" id="{3F55E165-1C50-5012-4818-CD05B13B777A}"/>
              </a:ext>
            </a:extLst>
          </p:cNvPr>
          <p:cNvSpPr>
            <a:spLocks noGrp="1"/>
          </p:cNvSpPr>
          <p:nvPr>
            <p:ph idx="1"/>
          </p:nvPr>
        </p:nvSpPr>
        <p:spPr>
          <a:xfrm>
            <a:off x="414044" y="752606"/>
            <a:ext cx="8282085" cy="450992"/>
          </a:xfrm>
        </p:spPr>
        <p:txBody>
          <a:bodyPr>
            <a:normAutofit/>
          </a:bodyPr>
          <a:lstStyle/>
          <a:p>
            <a:r>
              <a:rPr lang="en-US" sz="2000" dirty="0"/>
              <a:t>The order is sent to the vendor</a:t>
            </a:r>
            <a:endParaRPr lang="is-IS" sz="2000" dirty="0"/>
          </a:p>
          <a:p>
            <a:endParaRPr lang="en-US" sz="2000" dirty="0"/>
          </a:p>
        </p:txBody>
      </p:sp>
      <p:sp>
        <p:nvSpPr>
          <p:cNvPr id="9" name="Rectangle 8">
            <a:extLst>
              <a:ext uri="{FF2B5EF4-FFF2-40B4-BE49-F238E27FC236}">
                <a16:creationId xmlns:a16="http://schemas.microsoft.com/office/drawing/2014/main" id="{967509AA-C540-8C5F-EE66-786C773B50F7}"/>
              </a:ext>
            </a:extLst>
          </p:cNvPr>
          <p:cNvSpPr/>
          <p:nvPr/>
        </p:nvSpPr>
        <p:spPr>
          <a:xfrm>
            <a:off x="3707904" y="4155926"/>
            <a:ext cx="1872208" cy="687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534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334420" cy="3475329"/>
          </a:xfrm>
        </p:spPr>
        <p:txBody>
          <a:bodyPr>
            <a:normAutofit/>
          </a:bodyPr>
          <a:lstStyle/>
          <a:p>
            <a:r>
              <a:rPr lang="en-GB" sz="2000" dirty="0"/>
              <a:t>The first pamphlet arrives for the standing order.</a:t>
            </a:r>
          </a:p>
          <a:p>
            <a:r>
              <a:rPr lang="en-GB" sz="2000" dirty="0"/>
              <a:t>It is “</a:t>
            </a:r>
            <a:r>
              <a:rPr lang="en-US" sz="2000" dirty="0"/>
              <a:t>A report on the archaeological findings in and under the Town Hall Square in Cologne, Germany</a:t>
            </a:r>
            <a:r>
              <a:rPr lang="en-GB" sz="2000" dirty="0"/>
              <a:t>”.  </a:t>
            </a:r>
          </a:p>
          <a:p>
            <a:r>
              <a:rPr lang="en-US" sz="2000" dirty="0"/>
              <a:t>The bibliographic record, holding record and item are added.</a:t>
            </a:r>
          </a:p>
          <a:p>
            <a:r>
              <a:rPr lang="en-US" sz="2000" dirty="0"/>
              <a:t>In the item record enter the receiving date and link it to the POL.</a:t>
            </a:r>
            <a:endParaRPr lang="is-IS" sz="2000" dirty="0"/>
          </a:p>
        </p:txBody>
      </p:sp>
    </p:spTree>
    <p:extLst>
      <p:ext uri="{BB962C8B-B14F-4D97-AF65-F5344CB8AC3E}">
        <p14:creationId xmlns:p14="http://schemas.microsoft.com/office/powerpoint/2010/main" val="345958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634B62-8524-439F-2799-95487401B701}"/>
              </a:ext>
            </a:extLst>
          </p:cNvPr>
          <p:cNvPicPr>
            <a:picLocks noChangeAspect="1"/>
          </p:cNvPicPr>
          <p:nvPr/>
        </p:nvPicPr>
        <p:blipFill>
          <a:blip r:embed="rId2"/>
          <a:stretch>
            <a:fillRect/>
          </a:stretch>
        </p:blipFill>
        <p:spPr>
          <a:xfrm>
            <a:off x="1757362" y="1336526"/>
            <a:ext cx="5629275" cy="2819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6" name="Content Placeholder 5">
            <a:extLst>
              <a:ext uri="{FF2B5EF4-FFF2-40B4-BE49-F238E27FC236}">
                <a16:creationId xmlns:a16="http://schemas.microsoft.com/office/drawing/2014/main" id="{74436C4F-ED1F-AB86-3743-AACD7F407C60}"/>
              </a:ext>
            </a:extLst>
          </p:cNvPr>
          <p:cNvSpPr>
            <a:spLocks noGrp="1"/>
          </p:cNvSpPr>
          <p:nvPr>
            <p:ph idx="1"/>
          </p:nvPr>
        </p:nvSpPr>
        <p:spPr>
          <a:xfrm>
            <a:off x="414044" y="752605"/>
            <a:ext cx="8282085" cy="1854117"/>
          </a:xfrm>
        </p:spPr>
        <p:txBody>
          <a:bodyPr>
            <a:normAutofit/>
          </a:bodyPr>
          <a:lstStyle/>
          <a:p>
            <a:r>
              <a:rPr lang="en-US" sz="2000" dirty="0"/>
              <a:t>Here we add the Bibliographic record</a:t>
            </a:r>
            <a:endParaRPr lang="is-IS" sz="2000" dirty="0"/>
          </a:p>
          <a:p>
            <a:endParaRPr lang="is-IS" sz="2000" dirty="0"/>
          </a:p>
          <a:p>
            <a:endParaRPr lang="en-US" sz="2000" dirty="0"/>
          </a:p>
        </p:txBody>
      </p:sp>
      <p:sp>
        <p:nvSpPr>
          <p:cNvPr id="7" name="Rectangle 6">
            <a:extLst>
              <a:ext uri="{FF2B5EF4-FFF2-40B4-BE49-F238E27FC236}">
                <a16:creationId xmlns:a16="http://schemas.microsoft.com/office/drawing/2014/main" id="{D96A5161-F296-42FE-C394-EC788C1195FB}"/>
              </a:ext>
            </a:extLst>
          </p:cNvPr>
          <p:cNvSpPr/>
          <p:nvPr/>
        </p:nvSpPr>
        <p:spPr>
          <a:xfrm>
            <a:off x="2051720" y="2884965"/>
            <a:ext cx="5112568" cy="23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BE20C06-062A-DA13-1A50-92BAD8F87F22}"/>
              </a:ext>
            </a:extLst>
          </p:cNvPr>
          <p:cNvSpPr/>
          <p:nvPr/>
        </p:nvSpPr>
        <p:spPr>
          <a:xfrm>
            <a:off x="3203847" y="3147814"/>
            <a:ext cx="1728193" cy="230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931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Background</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a:bodyPr>
          <a:lstStyle/>
          <a:p>
            <a:r>
              <a:rPr lang="en-US" sz="2000" dirty="0"/>
              <a:t>Here we add the item and then link the item to the PO Line of the standing order and add the Receiving Date</a:t>
            </a:r>
            <a:endParaRPr lang="is-IS" sz="2000" dirty="0"/>
          </a:p>
        </p:txBody>
      </p:sp>
      <p:cxnSp>
        <p:nvCxnSpPr>
          <p:cNvPr id="6" name="Straight Arrow Connector 5">
            <a:extLst>
              <a:ext uri="{FF2B5EF4-FFF2-40B4-BE49-F238E27FC236}">
                <a16:creationId xmlns:a16="http://schemas.microsoft.com/office/drawing/2014/main" id="{01E32874-A83C-0327-A570-1DA739705F7B}"/>
              </a:ext>
            </a:extLst>
          </p:cNvPr>
          <p:cNvCxnSpPr/>
          <p:nvPr/>
        </p:nvCxnSpPr>
        <p:spPr>
          <a:xfrm flipH="1">
            <a:off x="4174587" y="1707654"/>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7895DA2-F12E-6825-D2A1-F1CF2C44AE88}"/>
              </a:ext>
            </a:extLst>
          </p:cNvPr>
          <p:cNvCxnSpPr>
            <a:cxnSpLocks/>
          </p:cNvCxnSpPr>
          <p:nvPr/>
        </p:nvCxnSpPr>
        <p:spPr>
          <a:xfrm flipV="1">
            <a:off x="4606635" y="1700727"/>
            <a:ext cx="0" cy="578422"/>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1F670AB-13AD-1DE1-E457-2C2F21D1FA26}"/>
              </a:ext>
            </a:extLst>
          </p:cNvPr>
          <p:cNvPicPr>
            <a:picLocks noChangeAspect="1"/>
          </p:cNvPicPr>
          <p:nvPr/>
        </p:nvPicPr>
        <p:blipFill>
          <a:blip r:embed="rId2"/>
          <a:stretch>
            <a:fillRect/>
          </a:stretch>
        </p:blipFill>
        <p:spPr>
          <a:xfrm>
            <a:off x="1404937" y="1693515"/>
            <a:ext cx="6334125" cy="3038475"/>
          </a:xfrm>
          <a:prstGeom prst="rect">
            <a:avLst/>
          </a:prstGeom>
          <a:ln>
            <a:solidFill>
              <a:schemeClr val="accent1"/>
            </a:solidFill>
          </a:ln>
        </p:spPr>
      </p:pic>
      <p:sp>
        <p:nvSpPr>
          <p:cNvPr id="10" name="Rectangle 9">
            <a:extLst>
              <a:ext uri="{FF2B5EF4-FFF2-40B4-BE49-F238E27FC236}">
                <a16:creationId xmlns:a16="http://schemas.microsoft.com/office/drawing/2014/main" id="{ACAB46BB-EF2F-9966-ED98-9ED64CEDE43B}"/>
              </a:ext>
            </a:extLst>
          </p:cNvPr>
          <p:cNvSpPr/>
          <p:nvPr/>
        </p:nvSpPr>
        <p:spPr>
          <a:xfrm>
            <a:off x="2602344" y="3816151"/>
            <a:ext cx="1430965"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A2AC38E-C946-2755-5C7F-207B8CB66F4E}"/>
              </a:ext>
            </a:extLst>
          </p:cNvPr>
          <p:cNvSpPr/>
          <p:nvPr/>
        </p:nvSpPr>
        <p:spPr>
          <a:xfrm>
            <a:off x="2195735" y="4104699"/>
            <a:ext cx="1844857"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544CD88-1D45-7967-B0D3-C6D4A40E1CC9}"/>
              </a:ext>
            </a:extLst>
          </p:cNvPr>
          <p:cNvSpPr txBox="1"/>
          <p:nvPr/>
        </p:nvSpPr>
        <p:spPr>
          <a:xfrm>
            <a:off x="5409679" y="2945148"/>
            <a:ext cx="2022910" cy="830997"/>
          </a:xfrm>
          <a:prstGeom prst="rect">
            <a:avLst/>
          </a:prstGeom>
          <a:solidFill>
            <a:schemeClr val="bg1"/>
          </a:solidFill>
          <a:ln>
            <a:solidFill>
              <a:schemeClr val="accent1"/>
            </a:solidFill>
          </a:ln>
        </p:spPr>
        <p:txBody>
          <a:bodyPr wrap="square" rtlCol="0">
            <a:spAutoFit/>
          </a:bodyPr>
          <a:lstStyle/>
          <a:p>
            <a:r>
              <a:rPr lang="en-US" sz="2400" dirty="0"/>
              <a:t>POL of the standing order</a:t>
            </a:r>
            <a:endParaRPr lang="en-GB" sz="2400" dirty="0"/>
          </a:p>
        </p:txBody>
      </p:sp>
      <p:cxnSp>
        <p:nvCxnSpPr>
          <p:cNvPr id="14" name="Straight Arrow Connector 13">
            <a:extLst>
              <a:ext uri="{FF2B5EF4-FFF2-40B4-BE49-F238E27FC236}">
                <a16:creationId xmlns:a16="http://schemas.microsoft.com/office/drawing/2014/main" id="{D5F08E1B-6B95-8C88-CBE9-17D924570247}"/>
              </a:ext>
            </a:extLst>
          </p:cNvPr>
          <p:cNvCxnSpPr>
            <a:cxnSpLocks/>
          </p:cNvCxnSpPr>
          <p:nvPr/>
        </p:nvCxnSpPr>
        <p:spPr>
          <a:xfrm flipH="1">
            <a:off x="4045258" y="3765956"/>
            <a:ext cx="1357138" cy="421937"/>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4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816424"/>
          </a:xfrm>
        </p:spPr>
        <p:txBody>
          <a:bodyPr>
            <a:normAutofit/>
          </a:bodyPr>
          <a:lstStyle/>
          <a:p>
            <a:r>
              <a:rPr lang="en-US" sz="2000" dirty="0"/>
              <a:t>At some later point another record arrives for the standing order.  </a:t>
            </a:r>
          </a:p>
          <a:p>
            <a:r>
              <a:rPr lang="en-US" sz="2000" dirty="0"/>
              <a:t>As was done for the first order we catalog it, add a holding record and an item.  We link the item to the same standing order POL.</a:t>
            </a:r>
          </a:p>
          <a:p>
            <a:r>
              <a:rPr lang="en-GB" sz="2000" dirty="0"/>
              <a:t>The pamphlet that arrives now is “</a:t>
            </a:r>
            <a:r>
              <a:rPr lang="en-US" sz="2000" dirty="0"/>
              <a:t>Archaeological discoveries of the </a:t>
            </a:r>
            <a:r>
              <a:rPr lang="en-US" sz="2000" dirty="0" err="1"/>
              <a:t>Ubii</a:t>
            </a:r>
            <a:r>
              <a:rPr lang="en-US" sz="2000" dirty="0"/>
              <a:t> village on the Rhine</a:t>
            </a:r>
            <a:r>
              <a:rPr lang="en-GB" sz="2000" dirty="0"/>
              <a:t>”</a:t>
            </a:r>
            <a:endParaRPr lang="en-US" sz="2000" dirty="0"/>
          </a:p>
        </p:txBody>
      </p:sp>
    </p:spTree>
    <p:extLst>
      <p:ext uri="{BB962C8B-B14F-4D97-AF65-F5344CB8AC3E}">
        <p14:creationId xmlns:p14="http://schemas.microsoft.com/office/powerpoint/2010/main" val="474991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3FEFEC-B526-A59C-B365-F7266EC650CC}"/>
              </a:ext>
            </a:extLst>
          </p:cNvPr>
          <p:cNvPicPr>
            <a:picLocks noChangeAspect="1"/>
          </p:cNvPicPr>
          <p:nvPr/>
        </p:nvPicPr>
        <p:blipFill>
          <a:blip r:embed="rId2"/>
          <a:stretch>
            <a:fillRect/>
          </a:stretch>
        </p:blipFill>
        <p:spPr>
          <a:xfrm>
            <a:off x="1812243" y="1923678"/>
            <a:ext cx="5591522" cy="27195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a:bodyPr>
          <a:lstStyle/>
          <a:p>
            <a:r>
              <a:rPr lang="en-US" sz="2000" dirty="0"/>
              <a:t>As with the previous item which already arrived for the standing order, we link this item to the standing order and add the receiving date</a:t>
            </a:r>
          </a:p>
        </p:txBody>
      </p:sp>
      <p:sp>
        <p:nvSpPr>
          <p:cNvPr id="5" name="Rectangle 4">
            <a:extLst>
              <a:ext uri="{FF2B5EF4-FFF2-40B4-BE49-F238E27FC236}">
                <a16:creationId xmlns:a16="http://schemas.microsoft.com/office/drawing/2014/main" id="{91AA73B8-AEC1-B61D-A528-1F001B5FD957}"/>
              </a:ext>
            </a:extLst>
          </p:cNvPr>
          <p:cNvSpPr/>
          <p:nvPr/>
        </p:nvSpPr>
        <p:spPr>
          <a:xfrm>
            <a:off x="2838099" y="3795370"/>
            <a:ext cx="1430965"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EA74124-D71E-B2C1-C5EB-B021FDE27BFE}"/>
              </a:ext>
            </a:extLst>
          </p:cNvPr>
          <p:cNvSpPr/>
          <p:nvPr/>
        </p:nvSpPr>
        <p:spPr>
          <a:xfrm>
            <a:off x="2431490" y="4083918"/>
            <a:ext cx="1844857" cy="288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0B5786E-5FE3-168C-7F94-E83F25A8E454}"/>
              </a:ext>
            </a:extLst>
          </p:cNvPr>
          <p:cNvSpPr txBox="1"/>
          <p:nvPr/>
        </p:nvSpPr>
        <p:spPr>
          <a:xfrm>
            <a:off x="5645434" y="2924367"/>
            <a:ext cx="2022910" cy="830997"/>
          </a:xfrm>
          <a:prstGeom prst="rect">
            <a:avLst/>
          </a:prstGeom>
          <a:solidFill>
            <a:schemeClr val="bg1"/>
          </a:solidFill>
          <a:ln>
            <a:solidFill>
              <a:schemeClr val="accent1"/>
            </a:solidFill>
          </a:ln>
        </p:spPr>
        <p:txBody>
          <a:bodyPr wrap="square" rtlCol="0">
            <a:spAutoFit/>
          </a:bodyPr>
          <a:lstStyle/>
          <a:p>
            <a:r>
              <a:rPr lang="en-US" sz="2400" dirty="0"/>
              <a:t>POL of the standing order</a:t>
            </a:r>
            <a:endParaRPr lang="en-GB" sz="2400" dirty="0"/>
          </a:p>
        </p:txBody>
      </p:sp>
      <p:cxnSp>
        <p:nvCxnSpPr>
          <p:cNvPr id="11" name="Straight Arrow Connector 10">
            <a:extLst>
              <a:ext uri="{FF2B5EF4-FFF2-40B4-BE49-F238E27FC236}">
                <a16:creationId xmlns:a16="http://schemas.microsoft.com/office/drawing/2014/main" id="{8DE79C47-B978-0DBB-7CF1-2F22BE4E8F1D}"/>
              </a:ext>
            </a:extLst>
          </p:cNvPr>
          <p:cNvCxnSpPr>
            <a:cxnSpLocks/>
          </p:cNvCxnSpPr>
          <p:nvPr/>
        </p:nvCxnSpPr>
        <p:spPr>
          <a:xfrm flipH="1">
            <a:off x="4281013" y="3745175"/>
            <a:ext cx="1357138" cy="421937"/>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94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a:bodyPr>
          <a:lstStyle/>
          <a:p>
            <a:r>
              <a:rPr lang="en-US" sz="2000" dirty="0"/>
              <a:t>When invoice arrives pay for each item which arrived as part of the standing order using a separate invoice line for each item</a:t>
            </a:r>
            <a:endParaRPr lang="is-IS" sz="2000" dirty="0"/>
          </a:p>
        </p:txBody>
      </p:sp>
      <p:pic>
        <p:nvPicPr>
          <p:cNvPr id="2" name="Picture 1">
            <a:extLst>
              <a:ext uri="{FF2B5EF4-FFF2-40B4-BE49-F238E27FC236}">
                <a16:creationId xmlns:a16="http://schemas.microsoft.com/office/drawing/2014/main" id="{5DA7D638-E67B-ACAF-AB6D-E540DD16F4E4}"/>
              </a:ext>
            </a:extLst>
          </p:cNvPr>
          <p:cNvPicPr>
            <a:picLocks noChangeAspect="1"/>
          </p:cNvPicPr>
          <p:nvPr/>
        </p:nvPicPr>
        <p:blipFill>
          <a:blip r:embed="rId2"/>
          <a:stretch>
            <a:fillRect/>
          </a:stretch>
        </p:blipFill>
        <p:spPr>
          <a:xfrm>
            <a:off x="132206" y="1707654"/>
            <a:ext cx="8961120" cy="2627489"/>
          </a:xfrm>
          <a:prstGeom prst="rect">
            <a:avLst/>
          </a:prstGeom>
          <a:ln>
            <a:solidFill>
              <a:schemeClr val="tx1"/>
            </a:solidFill>
          </a:ln>
        </p:spPr>
      </p:pic>
      <p:sp>
        <p:nvSpPr>
          <p:cNvPr id="5" name="Rectangle 4">
            <a:extLst>
              <a:ext uri="{FF2B5EF4-FFF2-40B4-BE49-F238E27FC236}">
                <a16:creationId xmlns:a16="http://schemas.microsoft.com/office/drawing/2014/main" id="{998CEDB7-8D4D-669F-A511-654014710C52}"/>
              </a:ext>
            </a:extLst>
          </p:cNvPr>
          <p:cNvSpPr/>
          <p:nvPr/>
        </p:nvSpPr>
        <p:spPr>
          <a:xfrm>
            <a:off x="7633576" y="3705311"/>
            <a:ext cx="1319375" cy="341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1114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27534"/>
            <a:ext cx="8424936" cy="412536"/>
          </a:xfrm>
        </p:spPr>
        <p:txBody>
          <a:bodyPr>
            <a:normAutofit/>
          </a:bodyPr>
          <a:lstStyle/>
          <a:p>
            <a:r>
              <a:rPr lang="en-US" sz="2000" dirty="0"/>
              <a:t>The </a:t>
            </a:r>
            <a:r>
              <a:rPr lang="en-US" sz="2000" b="1" dirty="0"/>
              <a:t>first</a:t>
            </a:r>
            <a:r>
              <a:rPr lang="en-US" sz="2000" dirty="0"/>
              <a:t> item of the standing order in first invoice line</a:t>
            </a:r>
          </a:p>
        </p:txBody>
      </p:sp>
      <p:pic>
        <p:nvPicPr>
          <p:cNvPr id="45" name="Picture 44">
            <a:extLst>
              <a:ext uri="{FF2B5EF4-FFF2-40B4-BE49-F238E27FC236}">
                <a16:creationId xmlns:a16="http://schemas.microsoft.com/office/drawing/2014/main" id="{F11DE4A8-5301-28ED-18BE-CBC18988683A}"/>
              </a:ext>
            </a:extLst>
          </p:cNvPr>
          <p:cNvPicPr>
            <a:picLocks noChangeAspect="1"/>
          </p:cNvPicPr>
          <p:nvPr/>
        </p:nvPicPr>
        <p:blipFill>
          <a:blip r:embed="rId2"/>
          <a:stretch>
            <a:fillRect/>
          </a:stretch>
        </p:blipFill>
        <p:spPr>
          <a:xfrm>
            <a:off x="2173966" y="1338937"/>
            <a:ext cx="4754506" cy="3158430"/>
          </a:xfrm>
          <a:prstGeom prst="rect">
            <a:avLst/>
          </a:prstGeom>
          <a:ln>
            <a:solidFill>
              <a:schemeClr val="tx1"/>
            </a:solidFill>
          </a:ln>
        </p:spPr>
      </p:pic>
      <p:sp>
        <p:nvSpPr>
          <p:cNvPr id="46" name="Rectangle 45">
            <a:extLst>
              <a:ext uri="{FF2B5EF4-FFF2-40B4-BE49-F238E27FC236}">
                <a16:creationId xmlns:a16="http://schemas.microsoft.com/office/drawing/2014/main" id="{82DEACED-1EE9-FA69-B213-B6F1B7990D81}"/>
              </a:ext>
            </a:extLst>
          </p:cNvPr>
          <p:cNvSpPr/>
          <p:nvPr/>
        </p:nvSpPr>
        <p:spPr>
          <a:xfrm>
            <a:off x="2803165" y="2683977"/>
            <a:ext cx="301786" cy="14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D9ED78B-EF9F-B65E-A7DB-167762FA4425}"/>
              </a:ext>
            </a:extLst>
          </p:cNvPr>
          <p:cNvSpPr/>
          <p:nvPr/>
        </p:nvSpPr>
        <p:spPr>
          <a:xfrm>
            <a:off x="2339752" y="1976894"/>
            <a:ext cx="1447806" cy="18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1392289C-197F-343A-8DB0-2B74FBD003B2}"/>
              </a:ext>
            </a:extLst>
          </p:cNvPr>
          <p:cNvCxnSpPr>
            <a:cxnSpLocks/>
          </p:cNvCxnSpPr>
          <p:nvPr/>
        </p:nvCxnSpPr>
        <p:spPr>
          <a:xfrm flipH="1">
            <a:off x="3635896" y="1637478"/>
            <a:ext cx="403259" cy="32597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93BF992-4E0D-81EB-28E2-4E9BFB090814}"/>
              </a:ext>
            </a:extLst>
          </p:cNvPr>
          <p:cNvSpPr txBox="1"/>
          <p:nvPr/>
        </p:nvSpPr>
        <p:spPr>
          <a:xfrm>
            <a:off x="4009811" y="1077942"/>
            <a:ext cx="1568779" cy="646331"/>
          </a:xfrm>
          <a:prstGeom prst="rect">
            <a:avLst/>
          </a:prstGeom>
          <a:solidFill>
            <a:schemeClr val="bg1"/>
          </a:solidFill>
          <a:ln>
            <a:solidFill>
              <a:schemeClr val="accent1"/>
            </a:solidFill>
          </a:ln>
        </p:spPr>
        <p:txBody>
          <a:bodyPr wrap="square" rtlCol="0">
            <a:spAutoFit/>
          </a:bodyPr>
          <a:lstStyle/>
          <a:p>
            <a:r>
              <a:rPr lang="en-US" dirty="0"/>
              <a:t>POL of the standing order</a:t>
            </a:r>
            <a:endParaRPr lang="en-GB" dirty="0"/>
          </a:p>
        </p:txBody>
      </p:sp>
      <p:cxnSp>
        <p:nvCxnSpPr>
          <p:cNvPr id="50" name="Straight Arrow Connector 49">
            <a:extLst>
              <a:ext uri="{FF2B5EF4-FFF2-40B4-BE49-F238E27FC236}">
                <a16:creationId xmlns:a16="http://schemas.microsoft.com/office/drawing/2014/main" id="{8BA1A40F-A088-59AD-3283-9FEF72A46A3E}"/>
              </a:ext>
            </a:extLst>
          </p:cNvPr>
          <p:cNvCxnSpPr>
            <a:cxnSpLocks/>
          </p:cNvCxnSpPr>
          <p:nvPr/>
        </p:nvCxnSpPr>
        <p:spPr>
          <a:xfrm flipH="1" flipV="1">
            <a:off x="3104951" y="2763153"/>
            <a:ext cx="1359345" cy="1033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BB41AE-66B2-11E8-7E47-CE408C1CAB8C}"/>
              </a:ext>
            </a:extLst>
          </p:cNvPr>
          <p:cNvSpPr txBox="1"/>
          <p:nvPr/>
        </p:nvSpPr>
        <p:spPr>
          <a:xfrm>
            <a:off x="4464296" y="2537716"/>
            <a:ext cx="2605431" cy="646331"/>
          </a:xfrm>
          <a:prstGeom prst="rect">
            <a:avLst/>
          </a:prstGeom>
          <a:solidFill>
            <a:schemeClr val="bg1"/>
          </a:solidFill>
          <a:ln>
            <a:solidFill>
              <a:schemeClr val="accent1"/>
            </a:solidFill>
          </a:ln>
        </p:spPr>
        <p:txBody>
          <a:bodyPr wrap="square" rtlCol="0">
            <a:spAutoFit/>
          </a:bodyPr>
          <a:lstStyle/>
          <a:p>
            <a:r>
              <a:rPr lang="en-US" dirty="0"/>
              <a:t>Uncheck “Check subscription date overlap</a:t>
            </a:r>
            <a:endParaRPr lang="en-GB" dirty="0"/>
          </a:p>
        </p:txBody>
      </p:sp>
      <p:sp>
        <p:nvSpPr>
          <p:cNvPr id="52" name="Rectangle 51">
            <a:extLst>
              <a:ext uri="{FF2B5EF4-FFF2-40B4-BE49-F238E27FC236}">
                <a16:creationId xmlns:a16="http://schemas.microsoft.com/office/drawing/2014/main" id="{F8176986-AF09-AB66-B9B3-CB4F794897BA}"/>
              </a:ext>
            </a:extLst>
          </p:cNvPr>
          <p:cNvSpPr/>
          <p:nvPr/>
        </p:nvSpPr>
        <p:spPr>
          <a:xfrm>
            <a:off x="4716016" y="3246418"/>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2C21ABCC-A5DB-E019-DAB9-329E4AD48DB0}"/>
              </a:ext>
            </a:extLst>
          </p:cNvPr>
          <p:cNvSpPr txBox="1"/>
          <p:nvPr/>
        </p:nvSpPr>
        <p:spPr>
          <a:xfrm>
            <a:off x="5414409" y="3851036"/>
            <a:ext cx="1741987" cy="646331"/>
          </a:xfrm>
          <a:prstGeom prst="rect">
            <a:avLst/>
          </a:prstGeom>
          <a:solidFill>
            <a:schemeClr val="bg1"/>
          </a:solidFill>
          <a:ln>
            <a:solidFill>
              <a:schemeClr val="accent1"/>
            </a:solidFill>
          </a:ln>
        </p:spPr>
        <p:txBody>
          <a:bodyPr wrap="square" rtlCol="0">
            <a:spAutoFit/>
          </a:bodyPr>
          <a:lstStyle/>
          <a:p>
            <a:r>
              <a:rPr lang="en-US" dirty="0"/>
              <a:t>Title and price of first item</a:t>
            </a:r>
            <a:endParaRPr lang="en-GB" dirty="0"/>
          </a:p>
        </p:txBody>
      </p:sp>
      <p:sp>
        <p:nvSpPr>
          <p:cNvPr id="54" name="Rectangle 53">
            <a:extLst>
              <a:ext uri="{FF2B5EF4-FFF2-40B4-BE49-F238E27FC236}">
                <a16:creationId xmlns:a16="http://schemas.microsoft.com/office/drawing/2014/main" id="{59240C22-E1EB-B9D7-C509-15628AA74F2D}"/>
              </a:ext>
            </a:extLst>
          </p:cNvPr>
          <p:cNvSpPr/>
          <p:nvPr/>
        </p:nvSpPr>
        <p:spPr>
          <a:xfrm>
            <a:off x="2396776" y="3911642"/>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a:extLst>
              <a:ext uri="{FF2B5EF4-FFF2-40B4-BE49-F238E27FC236}">
                <a16:creationId xmlns:a16="http://schemas.microsoft.com/office/drawing/2014/main" id="{CE6B2E5E-9B48-C3FB-3227-B579EE4F8AAA}"/>
              </a:ext>
            </a:extLst>
          </p:cNvPr>
          <p:cNvCxnSpPr>
            <a:cxnSpLocks/>
            <a:stCxn id="53" idx="1"/>
          </p:cNvCxnSpPr>
          <p:nvPr/>
        </p:nvCxnSpPr>
        <p:spPr>
          <a:xfrm flipH="1" flipV="1">
            <a:off x="4487885" y="4074629"/>
            <a:ext cx="926524" cy="9957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91FDE7-377F-A688-0B22-877B2211BA72}"/>
              </a:ext>
            </a:extLst>
          </p:cNvPr>
          <p:cNvCxnSpPr>
            <a:cxnSpLocks/>
          </p:cNvCxnSpPr>
          <p:nvPr/>
        </p:nvCxnSpPr>
        <p:spPr>
          <a:xfrm flipH="1" flipV="1">
            <a:off x="6012160" y="3629338"/>
            <a:ext cx="72008" cy="196761"/>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585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4D44A-2756-86AB-F611-24EDC65BB582}"/>
              </a:ext>
            </a:extLst>
          </p:cNvPr>
          <p:cNvPicPr>
            <a:picLocks noChangeAspect="1"/>
          </p:cNvPicPr>
          <p:nvPr/>
        </p:nvPicPr>
        <p:blipFill>
          <a:blip r:embed="rId2"/>
          <a:stretch>
            <a:fillRect/>
          </a:stretch>
        </p:blipFill>
        <p:spPr>
          <a:xfrm>
            <a:off x="2051720" y="1181970"/>
            <a:ext cx="4824536" cy="346434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27534"/>
            <a:ext cx="8424936" cy="412536"/>
          </a:xfrm>
        </p:spPr>
        <p:txBody>
          <a:bodyPr>
            <a:normAutofit/>
          </a:bodyPr>
          <a:lstStyle/>
          <a:p>
            <a:r>
              <a:rPr lang="en-US" sz="2000" dirty="0"/>
              <a:t>The </a:t>
            </a:r>
            <a:r>
              <a:rPr lang="en-US" sz="2000" b="1" dirty="0"/>
              <a:t>second</a:t>
            </a:r>
            <a:r>
              <a:rPr lang="en-US" sz="2000" dirty="0"/>
              <a:t> item of the standing order in first invoice line</a:t>
            </a:r>
          </a:p>
        </p:txBody>
      </p:sp>
      <p:sp>
        <p:nvSpPr>
          <p:cNvPr id="46" name="Rectangle 45">
            <a:extLst>
              <a:ext uri="{FF2B5EF4-FFF2-40B4-BE49-F238E27FC236}">
                <a16:creationId xmlns:a16="http://schemas.microsoft.com/office/drawing/2014/main" id="{82DEACED-1EE9-FA69-B213-B6F1B7990D81}"/>
              </a:ext>
            </a:extLst>
          </p:cNvPr>
          <p:cNvSpPr/>
          <p:nvPr/>
        </p:nvSpPr>
        <p:spPr>
          <a:xfrm>
            <a:off x="2699792" y="2455703"/>
            <a:ext cx="301786" cy="1471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D9ED78B-EF9F-B65E-A7DB-167762FA4425}"/>
              </a:ext>
            </a:extLst>
          </p:cNvPr>
          <p:cNvSpPr/>
          <p:nvPr/>
        </p:nvSpPr>
        <p:spPr>
          <a:xfrm>
            <a:off x="2358953" y="1767665"/>
            <a:ext cx="1447806" cy="187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a:extLst>
              <a:ext uri="{FF2B5EF4-FFF2-40B4-BE49-F238E27FC236}">
                <a16:creationId xmlns:a16="http://schemas.microsoft.com/office/drawing/2014/main" id="{1392289C-197F-343A-8DB0-2B74FBD003B2}"/>
              </a:ext>
            </a:extLst>
          </p:cNvPr>
          <p:cNvCxnSpPr>
            <a:cxnSpLocks/>
          </p:cNvCxnSpPr>
          <p:nvPr/>
        </p:nvCxnSpPr>
        <p:spPr>
          <a:xfrm flipH="1">
            <a:off x="3806759" y="1576128"/>
            <a:ext cx="801245" cy="250251"/>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93BF992-4E0D-81EB-28E2-4E9BFB090814}"/>
              </a:ext>
            </a:extLst>
          </p:cNvPr>
          <p:cNvSpPr txBox="1"/>
          <p:nvPr/>
        </p:nvSpPr>
        <p:spPr>
          <a:xfrm>
            <a:off x="4608004" y="1124870"/>
            <a:ext cx="1568779" cy="646331"/>
          </a:xfrm>
          <a:prstGeom prst="rect">
            <a:avLst/>
          </a:prstGeom>
          <a:solidFill>
            <a:schemeClr val="bg1"/>
          </a:solidFill>
          <a:ln>
            <a:solidFill>
              <a:schemeClr val="accent1"/>
            </a:solidFill>
          </a:ln>
        </p:spPr>
        <p:txBody>
          <a:bodyPr wrap="square" rtlCol="0">
            <a:spAutoFit/>
          </a:bodyPr>
          <a:lstStyle/>
          <a:p>
            <a:r>
              <a:rPr lang="en-US" dirty="0"/>
              <a:t>POL of the standing order</a:t>
            </a:r>
            <a:endParaRPr lang="en-GB" dirty="0"/>
          </a:p>
        </p:txBody>
      </p:sp>
      <p:cxnSp>
        <p:nvCxnSpPr>
          <p:cNvPr id="50" name="Straight Arrow Connector 49">
            <a:extLst>
              <a:ext uri="{FF2B5EF4-FFF2-40B4-BE49-F238E27FC236}">
                <a16:creationId xmlns:a16="http://schemas.microsoft.com/office/drawing/2014/main" id="{8BA1A40F-A088-59AD-3283-9FEF72A46A3E}"/>
              </a:ext>
            </a:extLst>
          </p:cNvPr>
          <p:cNvCxnSpPr>
            <a:cxnSpLocks/>
            <a:stCxn id="51" idx="1"/>
            <a:endCxn id="46" idx="3"/>
          </p:cNvCxnSpPr>
          <p:nvPr/>
        </p:nvCxnSpPr>
        <p:spPr>
          <a:xfrm flipH="1" flipV="1">
            <a:off x="3001578" y="2529294"/>
            <a:ext cx="1471993" cy="8397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7BB41AE-66B2-11E8-7E47-CE408C1CAB8C}"/>
              </a:ext>
            </a:extLst>
          </p:cNvPr>
          <p:cNvSpPr txBox="1"/>
          <p:nvPr/>
        </p:nvSpPr>
        <p:spPr>
          <a:xfrm>
            <a:off x="4473571" y="2290101"/>
            <a:ext cx="2605431" cy="646331"/>
          </a:xfrm>
          <a:prstGeom prst="rect">
            <a:avLst/>
          </a:prstGeom>
          <a:solidFill>
            <a:schemeClr val="bg1"/>
          </a:solidFill>
          <a:ln>
            <a:solidFill>
              <a:schemeClr val="accent1"/>
            </a:solidFill>
          </a:ln>
        </p:spPr>
        <p:txBody>
          <a:bodyPr wrap="square" rtlCol="0">
            <a:spAutoFit/>
          </a:bodyPr>
          <a:lstStyle/>
          <a:p>
            <a:r>
              <a:rPr lang="en-US" dirty="0"/>
              <a:t>Uncheck “Check subscription date overlap</a:t>
            </a:r>
            <a:endParaRPr lang="en-GB" dirty="0"/>
          </a:p>
        </p:txBody>
      </p:sp>
      <p:sp>
        <p:nvSpPr>
          <p:cNvPr id="52" name="Rectangle 51">
            <a:extLst>
              <a:ext uri="{FF2B5EF4-FFF2-40B4-BE49-F238E27FC236}">
                <a16:creationId xmlns:a16="http://schemas.microsoft.com/office/drawing/2014/main" id="{F8176986-AF09-AB66-B9B3-CB4F794897BA}"/>
              </a:ext>
            </a:extLst>
          </p:cNvPr>
          <p:cNvSpPr/>
          <p:nvPr/>
        </p:nvSpPr>
        <p:spPr>
          <a:xfrm>
            <a:off x="4644008" y="3018759"/>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2C21ABCC-A5DB-E019-DAB9-329E4AD48DB0}"/>
              </a:ext>
            </a:extLst>
          </p:cNvPr>
          <p:cNvSpPr txBox="1"/>
          <p:nvPr/>
        </p:nvSpPr>
        <p:spPr>
          <a:xfrm>
            <a:off x="5414409" y="3851036"/>
            <a:ext cx="1741987" cy="646331"/>
          </a:xfrm>
          <a:prstGeom prst="rect">
            <a:avLst/>
          </a:prstGeom>
          <a:solidFill>
            <a:schemeClr val="bg1"/>
          </a:solidFill>
          <a:ln>
            <a:solidFill>
              <a:schemeClr val="accent1"/>
            </a:solidFill>
          </a:ln>
        </p:spPr>
        <p:txBody>
          <a:bodyPr wrap="square" rtlCol="0">
            <a:spAutoFit/>
          </a:bodyPr>
          <a:lstStyle/>
          <a:p>
            <a:r>
              <a:rPr lang="en-US" dirty="0"/>
              <a:t>Title and price of second item</a:t>
            </a:r>
            <a:endParaRPr lang="en-GB" dirty="0"/>
          </a:p>
        </p:txBody>
      </p:sp>
      <p:sp>
        <p:nvSpPr>
          <p:cNvPr id="54" name="Rectangle 53">
            <a:extLst>
              <a:ext uri="{FF2B5EF4-FFF2-40B4-BE49-F238E27FC236}">
                <a16:creationId xmlns:a16="http://schemas.microsoft.com/office/drawing/2014/main" id="{59240C22-E1EB-B9D7-C509-15628AA74F2D}"/>
              </a:ext>
            </a:extLst>
          </p:cNvPr>
          <p:cNvSpPr/>
          <p:nvPr/>
        </p:nvSpPr>
        <p:spPr>
          <a:xfrm>
            <a:off x="2358953" y="4171205"/>
            <a:ext cx="2076795" cy="318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a:extLst>
              <a:ext uri="{FF2B5EF4-FFF2-40B4-BE49-F238E27FC236}">
                <a16:creationId xmlns:a16="http://schemas.microsoft.com/office/drawing/2014/main" id="{CE6B2E5E-9B48-C3FB-3227-B579EE4F8AAA}"/>
              </a:ext>
            </a:extLst>
          </p:cNvPr>
          <p:cNvCxnSpPr>
            <a:cxnSpLocks/>
            <a:stCxn id="53" idx="1"/>
          </p:cNvCxnSpPr>
          <p:nvPr/>
        </p:nvCxnSpPr>
        <p:spPr>
          <a:xfrm flipH="1">
            <a:off x="4461816" y="4174202"/>
            <a:ext cx="952593" cy="15634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91FDE7-377F-A688-0B22-877B2211BA72}"/>
              </a:ext>
            </a:extLst>
          </p:cNvPr>
          <p:cNvCxnSpPr>
            <a:cxnSpLocks/>
          </p:cNvCxnSpPr>
          <p:nvPr/>
        </p:nvCxnSpPr>
        <p:spPr>
          <a:xfrm flipV="1">
            <a:off x="6084168" y="3337445"/>
            <a:ext cx="92615" cy="48865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44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720080"/>
          </a:xfrm>
        </p:spPr>
        <p:txBody>
          <a:bodyPr>
            <a:normAutofit/>
          </a:bodyPr>
          <a:lstStyle/>
          <a:p>
            <a:r>
              <a:rPr lang="en-US" sz="2000" dirty="0"/>
              <a:t>Here are both invoice lines</a:t>
            </a:r>
          </a:p>
        </p:txBody>
      </p:sp>
      <p:pic>
        <p:nvPicPr>
          <p:cNvPr id="2" name="Picture 1">
            <a:extLst>
              <a:ext uri="{FF2B5EF4-FFF2-40B4-BE49-F238E27FC236}">
                <a16:creationId xmlns:a16="http://schemas.microsoft.com/office/drawing/2014/main" id="{2D5C19D3-CD95-ABF4-F52D-75B0B2B0B248}"/>
              </a:ext>
            </a:extLst>
          </p:cNvPr>
          <p:cNvPicPr>
            <a:picLocks noChangeAspect="1"/>
          </p:cNvPicPr>
          <p:nvPr/>
        </p:nvPicPr>
        <p:blipFill>
          <a:blip r:embed="rId2"/>
          <a:stretch>
            <a:fillRect/>
          </a:stretch>
        </p:blipFill>
        <p:spPr>
          <a:xfrm>
            <a:off x="428802" y="1491630"/>
            <a:ext cx="8306536" cy="2981338"/>
          </a:xfrm>
          <a:prstGeom prst="rect">
            <a:avLst/>
          </a:prstGeom>
          <a:ln>
            <a:solidFill>
              <a:schemeClr val="accent1"/>
            </a:solidFill>
          </a:ln>
        </p:spPr>
      </p:pic>
    </p:spTree>
    <p:extLst>
      <p:ext uri="{BB962C8B-B14F-4D97-AF65-F5344CB8AC3E}">
        <p14:creationId xmlns:p14="http://schemas.microsoft.com/office/powerpoint/2010/main" val="59980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Pay the invoice I whatever manner you would normally pay the invoice</a:t>
            </a:r>
          </a:p>
        </p:txBody>
      </p:sp>
      <p:pic>
        <p:nvPicPr>
          <p:cNvPr id="2" name="Picture 1">
            <a:extLst>
              <a:ext uri="{FF2B5EF4-FFF2-40B4-BE49-F238E27FC236}">
                <a16:creationId xmlns:a16="http://schemas.microsoft.com/office/drawing/2014/main" id="{A60FE960-469A-0B8E-DD3A-7C926DC84A9F}"/>
              </a:ext>
            </a:extLst>
          </p:cNvPr>
          <p:cNvPicPr>
            <a:picLocks noChangeAspect="1"/>
          </p:cNvPicPr>
          <p:nvPr/>
        </p:nvPicPr>
        <p:blipFill>
          <a:blip r:embed="rId2"/>
          <a:stretch>
            <a:fillRect/>
          </a:stretch>
        </p:blipFill>
        <p:spPr>
          <a:xfrm>
            <a:off x="888185" y="3296195"/>
            <a:ext cx="7473295" cy="1248399"/>
          </a:xfrm>
          <a:prstGeom prst="rect">
            <a:avLst/>
          </a:prstGeom>
          <a:ln>
            <a:solidFill>
              <a:schemeClr val="tx1"/>
            </a:solidFill>
          </a:ln>
        </p:spPr>
      </p:pic>
      <p:pic>
        <p:nvPicPr>
          <p:cNvPr id="4" name="Picture 3">
            <a:extLst>
              <a:ext uri="{FF2B5EF4-FFF2-40B4-BE49-F238E27FC236}">
                <a16:creationId xmlns:a16="http://schemas.microsoft.com/office/drawing/2014/main" id="{59339D67-855B-F428-5E2B-31D97A114406}"/>
              </a:ext>
            </a:extLst>
          </p:cNvPr>
          <p:cNvPicPr>
            <a:picLocks noChangeAspect="1"/>
          </p:cNvPicPr>
          <p:nvPr/>
        </p:nvPicPr>
        <p:blipFill>
          <a:blip r:embed="rId3"/>
          <a:stretch>
            <a:fillRect/>
          </a:stretch>
        </p:blipFill>
        <p:spPr>
          <a:xfrm>
            <a:off x="870317" y="1391822"/>
            <a:ext cx="7403366" cy="1685516"/>
          </a:xfrm>
          <a:prstGeom prst="rect">
            <a:avLst/>
          </a:prstGeom>
          <a:ln>
            <a:solidFill>
              <a:schemeClr val="tx1"/>
            </a:solidFill>
          </a:ln>
        </p:spPr>
      </p:pic>
      <p:sp>
        <p:nvSpPr>
          <p:cNvPr id="6" name="Rectangle 5">
            <a:extLst>
              <a:ext uri="{FF2B5EF4-FFF2-40B4-BE49-F238E27FC236}">
                <a16:creationId xmlns:a16="http://schemas.microsoft.com/office/drawing/2014/main" id="{725BD2E4-F41E-E560-95A5-5486B969B954}"/>
              </a:ext>
            </a:extLst>
          </p:cNvPr>
          <p:cNvSpPr/>
          <p:nvPr/>
        </p:nvSpPr>
        <p:spPr>
          <a:xfrm>
            <a:off x="1401050" y="2712012"/>
            <a:ext cx="1828800" cy="365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0346BF-7908-4EFD-168C-4DF37DDB1B96}"/>
              </a:ext>
            </a:extLst>
          </p:cNvPr>
          <p:cNvSpPr/>
          <p:nvPr/>
        </p:nvSpPr>
        <p:spPr>
          <a:xfrm>
            <a:off x="1043608" y="3919128"/>
            <a:ext cx="723331" cy="376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F8468F5-A059-401C-09B8-C45C8874DFB9}"/>
              </a:ext>
            </a:extLst>
          </p:cNvPr>
          <p:cNvSpPr txBox="1"/>
          <p:nvPr/>
        </p:nvSpPr>
        <p:spPr>
          <a:xfrm>
            <a:off x="5796136" y="1752279"/>
            <a:ext cx="2071062" cy="307777"/>
          </a:xfrm>
          <a:prstGeom prst="rect">
            <a:avLst/>
          </a:prstGeom>
          <a:solidFill>
            <a:srgbClr val="FFFF00"/>
          </a:solidFill>
          <a:ln>
            <a:solidFill>
              <a:schemeClr val="tx1"/>
            </a:solidFill>
          </a:ln>
        </p:spPr>
        <p:txBody>
          <a:bodyPr wrap="square" rtlCol="0">
            <a:spAutoFit/>
          </a:bodyPr>
          <a:lstStyle/>
          <a:p>
            <a:r>
              <a:rPr lang="en-US" sz="1400" dirty="0"/>
              <a:t>Sum of all invoice lines</a:t>
            </a:r>
          </a:p>
        </p:txBody>
      </p:sp>
      <p:cxnSp>
        <p:nvCxnSpPr>
          <p:cNvPr id="10" name="Straight Arrow Connector 9">
            <a:extLst>
              <a:ext uri="{FF2B5EF4-FFF2-40B4-BE49-F238E27FC236}">
                <a16:creationId xmlns:a16="http://schemas.microsoft.com/office/drawing/2014/main" id="{C31208CD-6804-DFCD-A83C-20B48B511616}"/>
              </a:ext>
            </a:extLst>
          </p:cNvPr>
          <p:cNvCxnSpPr>
            <a:cxnSpLocks/>
          </p:cNvCxnSpPr>
          <p:nvPr/>
        </p:nvCxnSpPr>
        <p:spPr>
          <a:xfrm>
            <a:off x="6948264" y="2067280"/>
            <a:ext cx="360040" cy="644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06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In the fund transactions you can see each separate expenditure for each separate item of the same standing order</a:t>
            </a:r>
          </a:p>
        </p:txBody>
      </p:sp>
      <p:pic>
        <p:nvPicPr>
          <p:cNvPr id="2" name="Picture 1">
            <a:extLst>
              <a:ext uri="{FF2B5EF4-FFF2-40B4-BE49-F238E27FC236}">
                <a16:creationId xmlns:a16="http://schemas.microsoft.com/office/drawing/2014/main" id="{F92EE126-1771-C7AA-78C2-B8462223352F}"/>
              </a:ext>
            </a:extLst>
          </p:cNvPr>
          <p:cNvPicPr>
            <a:picLocks noChangeAspect="1"/>
          </p:cNvPicPr>
          <p:nvPr/>
        </p:nvPicPr>
        <p:blipFill>
          <a:blip r:embed="rId2"/>
          <a:stretch>
            <a:fillRect/>
          </a:stretch>
        </p:blipFill>
        <p:spPr>
          <a:xfrm>
            <a:off x="92999" y="2140573"/>
            <a:ext cx="8961120" cy="1485027"/>
          </a:xfrm>
          <a:prstGeom prst="rect">
            <a:avLst/>
          </a:prstGeom>
          <a:ln>
            <a:solidFill>
              <a:schemeClr val="tx1"/>
            </a:solidFill>
          </a:ln>
        </p:spPr>
      </p:pic>
      <p:sp>
        <p:nvSpPr>
          <p:cNvPr id="5" name="Rectangle 4">
            <a:extLst>
              <a:ext uri="{FF2B5EF4-FFF2-40B4-BE49-F238E27FC236}">
                <a16:creationId xmlns:a16="http://schemas.microsoft.com/office/drawing/2014/main" id="{8F9BF7D7-16EA-6589-C5EB-7A4F5C6C39E3}"/>
              </a:ext>
            </a:extLst>
          </p:cNvPr>
          <p:cNvSpPr/>
          <p:nvPr/>
        </p:nvSpPr>
        <p:spPr>
          <a:xfrm>
            <a:off x="3163245" y="2774715"/>
            <a:ext cx="2572212" cy="3047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6B189C0-E765-433C-CDF3-E74D4D8F03C7}"/>
              </a:ext>
            </a:extLst>
          </p:cNvPr>
          <p:cNvSpPr/>
          <p:nvPr/>
        </p:nvSpPr>
        <p:spPr>
          <a:xfrm>
            <a:off x="3125500" y="3184950"/>
            <a:ext cx="2572212" cy="326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E5C0ADF-A25B-A4C3-7C3A-8BE80DDF0A1E}"/>
              </a:ext>
            </a:extLst>
          </p:cNvPr>
          <p:cNvCxnSpPr>
            <a:cxnSpLocks/>
          </p:cNvCxnSpPr>
          <p:nvPr/>
        </p:nvCxnSpPr>
        <p:spPr>
          <a:xfrm flipH="1">
            <a:off x="2380750" y="3552704"/>
            <a:ext cx="360331" cy="462116"/>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1FB26C5-FD77-AAEB-7462-2EE149D7CBBB}"/>
              </a:ext>
            </a:extLst>
          </p:cNvPr>
          <p:cNvCxnSpPr/>
          <p:nvPr/>
        </p:nvCxnSpPr>
        <p:spPr>
          <a:xfrm flipV="1">
            <a:off x="2741082" y="3021160"/>
            <a:ext cx="370755" cy="531544"/>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374FB9-7770-A50F-798D-B8B08987CD54}"/>
              </a:ext>
            </a:extLst>
          </p:cNvPr>
          <p:cNvSpPr txBox="1"/>
          <p:nvPr/>
        </p:nvSpPr>
        <p:spPr>
          <a:xfrm>
            <a:off x="1134671" y="3994541"/>
            <a:ext cx="2554028" cy="307777"/>
          </a:xfrm>
          <a:prstGeom prst="rect">
            <a:avLst/>
          </a:prstGeom>
          <a:solidFill>
            <a:schemeClr val="bg1"/>
          </a:solidFill>
          <a:ln>
            <a:solidFill>
              <a:schemeClr val="accent1"/>
            </a:solidFill>
          </a:ln>
        </p:spPr>
        <p:txBody>
          <a:bodyPr wrap="square" rtlCol="0">
            <a:spAutoFit/>
          </a:bodyPr>
          <a:lstStyle/>
          <a:p>
            <a:r>
              <a:rPr lang="en-US" sz="1400" dirty="0"/>
              <a:t>POL of the standing order</a:t>
            </a:r>
            <a:endParaRPr lang="en-GB" sz="1400" dirty="0"/>
          </a:p>
        </p:txBody>
      </p:sp>
      <p:cxnSp>
        <p:nvCxnSpPr>
          <p:cNvPr id="11" name="Straight Arrow Connector 10">
            <a:extLst>
              <a:ext uri="{FF2B5EF4-FFF2-40B4-BE49-F238E27FC236}">
                <a16:creationId xmlns:a16="http://schemas.microsoft.com/office/drawing/2014/main" id="{B91445BD-0AB0-BFAD-C2C5-DAFB7008E9F4}"/>
              </a:ext>
            </a:extLst>
          </p:cNvPr>
          <p:cNvCxnSpPr/>
          <p:nvPr/>
        </p:nvCxnSpPr>
        <p:spPr>
          <a:xfrm flipV="1">
            <a:off x="2741081" y="3410380"/>
            <a:ext cx="390759" cy="133455"/>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236D1D-B3CA-4993-E0ED-788EAD594ADA}"/>
              </a:ext>
            </a:extLst>
          </p:cNvPr>
          <p:cNvSpPr txBox="1"/>
          <p:nvPr/>
        </p:nvSpPr>
        <p:spPr>
          <a:xfrm>
            <a:off x="4820829" y="4083918"/>
            <a:ext cx="2767098" cy="738664"/>
          </a:xfrm>
          <a:prstGeom prst="rect">
            <a:avLst/>
          </a:prstGeom>
          <a:solidFill>
            <a:schemeClr val="bg1"/>
          </a:solidFill>
          <a:ln>
            <a:solidFill>
              <a:schemeClr val="accent1"/>
            </a:solidFill>
          </a:ln>
        </p:spPr>
        <p:txBody>
          <a:bodyPr wrap="square" rtlCol="0">
            <a:spAutoFit/>
          </a:bodyPr>
          <a:lstStyle/>
          <a:p>
            <a:r>
              <a:rPr lang="en-US" sz="1400" dirty="0"/>
              <a:t>First item and second item</a:t>
            </a:r>
          </a:p>
          <a:p>
            <a:r>
              <a:rPr lang="en-US" sz="1400" dirty="0"/>
              <a:t>In this specific case price is converted from EUR to USD</a:t>
            </a:r>
            <a:endParaRPr lang="en-GB" sz="1400" dirty="0"/>
          </a:p>
        </p:txBody>
      </p:sp>
      <p:sp>
        <p:nvSpPr>
          <p:cNvPr id="13" name="Rectangle 12">
            <a:extLst>
              <a:ext uri="{FF2B5EF4-FFF2-40B4-BE49-F238E27FC236}">
                <a16:creationId xmlns:a16="http://schemas.microsoft.com/office/drawing/2014/main" id="{7AFE4EA9-F4F4-AA93-623C-893EA5534FDF}"/>
              </a:ext>
            </a:extLst>
          </p:cNvPr>
          <p:cNvSpPr/>
          <p:nvPr/>
        </p:nvSpPr>
        <p:spPr>
          <a:xfrm>
            <a:off x="6922813" y="2815523"/>
            <a:ext cx="1405719" cy="2748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E92E74-8486-9BBC-87F3-67DCE79DFB3B}"/>
              </a:ext>
            </a:extLst>
          </p:cNvPr>
          <p:cNvSpPr/>
          <p:nvPr/>
        </p:nvSpPr>
        <p:spPr>
          <a:xfrm>
            <a:off x="6885068" y="3199901"/>
            <a:ext cx="1405719" cy="296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E9623C4-E11B-0A97-4D7F-9AA32342BCD2}"/>
              </a:ext>
            </a:extLst>
          </p:cNvPr>
          <p:cNvCxnSpPr>
            <a:cxnSpLocks/>
          </p:cNvCxnSpPr>
          <p:nvPr/>
        </p:nvCxnSpPr>
        <p:spPr>
          <a:xfrm flipH="1">
            <a:off x="5212875" y="3543835"/>
            <a:ext cx="569019" cy="540083"/>
          </a:xfrm>
          <a:prstGeom prst="line">
            <a:avLst/>
          </a:prstGeom>
          <a:ln w="38100">
            <a:solidFill>
              <a:srgbClr val="EE3A43"/>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BF0EE62-EEBF-FB92-78F6-E323C635904C}"/>
              </a:ext>
            </a:extLst>
          </p:cNvPr>
          <p:cNvCxnSpPr>
            <a:endCxn id="13" idx="1"/>
          </p:cNvCxnSpPr>
          <p:nvPr/>
        </p:nvCxnSpPr>
        <p:spPr>
          <a:xfrm flipV="1">
            <a:off x="5781892" y="2952936"/>
            <a:ext cx="1140921" cy="599768"/>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51AD924-CA93-1F1B-EA1C-577D8282FB18}"/>
              </a:ext>
            </a:extLst>
          </p:cNvPr>
          <p:cNvCxnSpPr>
            <a:endCxn id="14" idx="1"/>
          </p:cNvCxnSpPr>
          <p:nvPr/>
        </p:nvCxnSpPr>
        <p:spPr>
          <a:xfrm flipV="1">
            <a:off x="5735457" y="3348013"/>
            <a:ext cx="1149611" cy="209942"/>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673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9E440-BA12-54FF-FA88-47673615A007}"/>
              </a:ext>
            </a:extLst>
          </p:cNvPr>
          <p:cNvPicPr>
            <a:picLocks noChangeAspect="1"/>
          </p:cNvPicPr>
          <p:nvPr/>
        </p:nvPicPr>
        <p:blipFill>
          <a:blip r:embed="rId2"/>
          <a:stretch>
            <a:fillRect/>
          </a:stretch>
        </p:blipFill>
        <p:spPr>
          <a:xfrm>
            <a:off x="74527" y="1275606"/>
            <a:ext cx="8961120" cy="3489782"/>
          </a:xfrm>
          <a:prstGeom prst="rect">
            <a:avLst/>
          </a:prstGeom>
          <a:ln>
            <a:solidFill>
              <a:schemeClr val="tx1"/>
            </a:solidFill>
          </a:ln>
        </p:spPr>
      </p:pic>
      <p:sp>
        <p:nvSpPr>
          <p:cNvPr id="5" name="Rectangle 4">
            <a:extLst>
              <a:ext uri="{FF2B5EF4-FFF2-40B4-BE49-F238E27FC236}">
                <a16:creationId xmlns:a16="http://schemas.microsoft.com/office/drawing/2014/main" id="{B5E2FFB6-D13F-D3D0-CE08-C4230393E0AB}"/>
              </a:ext>
            </a:extLst>
          </p:cNvPr>
          <p:cNvSpPr/>
          <p:nvPr/>
        </p:nvSpPr>
        <p:spPr>
          <a:xfrm>
            <a:off x="5704764" y="1492517"/>
            <a:ext cx="3188280" cy="600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D75E1B-A586-2B88-BAB0-1ED04ABF226F}"/>
              </a:ext>
            </a:extLst>
          </p:cNvPr>
          <p:cNvSpPr/>
          <p:nvPr/>
        </p:nvSpPr>
        <p:spPr>
          <a:xfrm>
            <a:off x="696035" y="2720246"/>
            <a:ext cx="1351129" cy="404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For example, this is the invoice line of the first item</a:t>
            </a:r>
          </a:p>
        </p:txBody>
      </p:sp>
    </p:spTree>
    <p:extLst>
      <p:ext uri="{BB962C8B-B14F-4D97-AF65-F5344CB8AC3E}">
        <p14:creationId xmlns:p14="http://schemas.microsoft.com/office/powerpoint/2010/main" val="284822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There are three types POL (Purchase Order Line) continuity types:</a:t>
            </a:r>
          </a:p>
          <a:p>
            <a:pPr marL="971550" lvl="1" indent="-514350">
              <a:buFont typeface="+mj-lt"/>
              <a:buAutoNum type="arabicPeriod"/>
            </a:pPr>
            <a:r>
              <a:rPr lang="en-GB" dirty="0"/>
              <a:t>One‐time</a:t>
            </a:r>
          </a:p>
          <a:p>
            <a:pPr marL="971550" lvl="1" indent="-514350">
              <a:buFont typeface="+mj-lt"/>
              <a:buAutoNum type="arabicPeriod"/>
            </a:pPr>
            <a:r>
              <a:rPr lang="en-GB" dirty="0"/>
              <a:t>Continuous</a:t>
            </a:r>
          </a:p>
          <a:p>
            <a:pPr marL="971550" lvl="1" indent="-514350">
              <a:buFont typeface="+mj-lt"/>
              <a:buAutoNum type="arabicPeriod"/>
            </a:pPr>
            <a:r>
              <a:rPr lang="en-GB" dirty="0"/>
              <a:t>Standing order</a:t>
            </a:r>
            <a:endParaRPr lang="en-US" dirty="0"/>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B01D4-BD73-B35C-3EB9-424BFAE880F5}"/>
              </a:ext>
            </a:extLst>
          </p:cNvPr>
          <p:cNvPicPr>
            <a:picLocks noChangeAspect="1"/>
          </p:cNvPicPr>
          <p:nvPr/>
        </p:nvPicPr>
        <p:blipFill>
          <a:blip r:embed="rId2"/>
          <a:stretch>
            <a:fillRect/>
          </a:stretch>
        </p:blipFill>
        <p:spPr>
          <a:xfrm>
            <a:off x="0" y="1275606"/>
            <a:ext cx="8961120" cy="3404476"/>
          </a:xfrm>
          <a:prstGeom prst="rect">
            <a:avLst/>
          </a:prstGeom>
          <a:ln>
            <a:solidFill>
              <a:schemeClr val="tx1"/>
            </a:solidFill>
          </a:ln>
        </p:spPr>
      </p:pic>
      <p:sp>
        <p:nvSpPr>
          <p:cNvPr id="5" name="Rectangle 4">
            <a:extLst>
              <a:ext uri="{FF2B5EF4-FFF2-40B4-BE49-F238E27FC236}">
                <a16:creationId xmlns:a16="http://schemas.microsoft.com/office/drawing/2014/main" id="{B5E2FFB6-D13F-D3D0-CE08-C4230393E0AB}"/>
              </a:ext>
            </a:extLst>
          </p:cNvPr>
          <p:cNvSpPr/>
          <p:nvPr/>
        </p:nvSpPr>
        <p:spPr>
          <a:xfrm>
            <a:off x="5220072" y="1492517"/>
            <a:ext cx="3741048" cy="600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6D75E1B-A586-2B88-BAB0-1ED04ABF226F}"/>
              </a:ext>
            </a:extLst>
          </p:cNvPr>
          <p:cNvSpPr/>
          <p:nvPr/>
        </p:nvSpPr>
        <p:spPr>
          <a:xfrm>
            <a:off x="539553" y="2720246"/>
            <a:ext cx="1507612" cy="404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1152128"/>
          </a:xfrm>
        </p:spPr>
        <p:txBody>
          <a:bodyPr>
            <a:normAutofit/>
          </a:bodyPr>
          <a:lstStyle/>
          <a:p>
            <a:r>
              <a:rPr lang="en-US" sz="2000" dirty="0"/>
              <a:t>For example, this is the invoice line of the second item</a:t>
            </a:r>
          </a:p>
        </p:txBody>
      </p:sp>
    </p:spTree>
    <p:extLst>
      <p:ext uri="{BB962C8B-B14F-4D97-AF65-F5344CB8AC3E}">
        <p14:creationId xmlns:p14="http://schemas.microsoft.com/office/powerpoint/2010/main" val="117135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6BEAA2-D78D-E425-6BCE-3768966E0319}"/>
              </a:ext>
            </a:extLst>
          </p:cNvPr>
          <p:cNvPicPr>
            <a:picLocks noChangeAspect="1"/>
          </p:cNvPicPr>
          <p:nvPr/>
        </p:nvPicPr>
        <p:blipFill>
          <a:blip r:embed="rId2"/>
          <a:stretch>
            <a:fillRect/>
          </a:stretch>
        </p:blipFill>
        <p:spPr>
          <a:xfrm>
            <a:off x="0" y="1809108"/>
            <a:ext cx="9144000" cy="15252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 A Live Demo</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699542"/>
            <a:ext cx="8424936" cy="1152128"/>
          </a:xfrm>
        </p:spPr>
        <p:txBody>
          <a:bodyPr>
            <a:normAutofit/>
          </a:bodyPr>
          <a:lstStyle/>
          <a:p>
            <a:r>
              <a:rPr lang="en-US" sz="2000" dirty="0"/>
              <a:t>When the vendor will no longer be sending items for the standing order it should be manually closed.</a:t>
            </a:r>
          </a:p>
        </p:txBody>
      </p:sp>
      <p:sp>
        <p:nvSpPr>
          <p:cNvPr id="7" name="Rectangle 6">
            <a:extLst>
              <a:ext uri="{FF2B5EF4-FFF2-40B4-BE49-F238E27FC236}">
                <a16:creationId xmlns:a16="http://schemas.microsoft.com/office/drawing/2014/main" id="{2D147CBD-181D-50CE-3CA4-8C6050979F71}"/>
              </a:ext>
            </a:extLst>
          </p:cNvPr>
          <p:cNvSpPr/>
          <p:nvPr/>
        </p:nvSpPr>
        <p:spPr>
          <a:xfrm>
            <a:off x="611560" y="2817715"/>
            <a:ext cx="1368152" cy="258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66412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400" dirty="0"/>
              <a:t>The Standing Order for Electronic Resources</a:t>
            </a:r>
            <a:endParaRPr lang="en-US" sz="2600" dirty="0"/>
          </a:p>
        </p:txBody>
      </p:sp>
    </p:spTree>
    <p:extLst>
      <p:ext uri="{BB962C8B-B14F-4D97-AF65-F5344CB8AC3E}">
        <p14:creationId xmlns:p14="http://schemas.microsoft.com/office/powerpoint/2010/main" val="529348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If the standing order had been for electronic resources, then it would behave exactly like the example done here for physical resources, except for two changes:</a:t>
            </a:r>
          </a:p>
          <a:p>
            <a:pPr marL="514350" indent="-514350">
              <a:buFont typeface="+mj-lt"/>
              <a:buAutoNum type="arabicPeriod"/>
            </a:pPr>
            <a:r>
              <a:rPr lang="en-US" sz="2000" dirty="0"/>
              <a:t>The purchase type would be “Electronic title – Standing Order” instead of “Physical – Standing Order”</a:t>
            </a:r>
          </a:p>
          <a:p>
            <a:pPr marL="514350" indent="-514350">
              <a:buFont typeface="+mj-lt"/>
              <a:buAutoNum type="arabicPeriod"/>
            </a:pPr>
            <a:r>
              <a:rPr lang="en-US" sz="2000" dirty="0"/>
              <a:t>Instead of creating an </a:t>
            </a:r>
            <a:r>
              <a:rPr lang="en-US" sz="2000" b="1" dirty="0"/>
              <a:t>item</a:t>
            </a:r>
            <a:r>
              <a:rPr lang="en-US" sz="2000" dirty="0"/>
              <a:t> and linking the item to the standing order POL an </a:t>
            </a:r>
            <a:r>
              <a:rPr lang="en-US" sz="2000" b="1" dirty="0"/>
              <a:t>electronic portfolio </a:t>
            </a:r>
            <a:r>
              <a:rPr lang="en-US" sz="2000" dirty="0"/>
              <a:t>would be created and linked to the POL</a:t>
            </a:r>
          </a:p>
        </p:txBody>
      </p:sp>
    </p:spTree>
    <p:extLst>
      <p:ext uri="{BB962C8B-B14F-4D97-AF65-F5344CB8AC3E}">
        <p14:creationId xmlns:p14="http://schemas.microsoft.com/office/powerpoint/2010/main" val="2133416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The rest of the workflow would be identical.  </a:t>
            </a:r>
          </a:p>
          <a:p>
            <a:r>
              <a:rPr lang="en-US" sz="2000" dirty="0"/>
              <a:t>It may be advisable, depending on the specific case, to make one electronic collection for the standing order and make each portfolio part of that electronic collection.</a:t>
            </a:r>
          </a:p>
          <a:p>
            <a:pPr lvl="1"/>
            <a:r>
              <a:rPr lang="en-US" dirty="0"/>
              <a:t>In this case the electronic collection will not be part of the PO Line with of type "Standing Order".  The electronic collection will exist for organizational purposes, having all of the specific portfolios in one electronic collection. </a:t>
            </a:r>
          </a:p>
          <a:p>
            <a:r>
              <a:rPr lang="en-US" sz="2000" dirty="0"/>
              <a:t>In this case a non-suppressed bibliographic record connected to the electronic collection might be used.</a:t>
            </a:r>
          </a:p>
        </p:txBody>
      </p:sp>
    </p:spTree>
    <p:extLst>
      <p:ext uri="{BB962C8B-B14F-4D97-AF65-F5344CB8AC3E}">
        <p14:creationId xmlns:p14="http://schemas.microsoft.com/office/powerpoint/2010/main" val="510689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The purchase type would be “Electronic title – Standing Order” instead of “Physical – Standing Order”. </a:t>
            </a:r>
          </a:p>
        </p:txBody>
      </p:sp>
      <p:pic>
        <p:nvPicPr>
          <p:cNvPr id="2" name="Picture 1">
            <a:extLst>
              <a:ext uri="{FF2B5EF4-FFF2-40B4-BE49-F238E27FC236}">
                <a16:creationId xmlns:a16="http://schemas.microsoft.com/office/drawing/2014/main" id="{EBE83575-4D60-A613-DE85-F8D60AB7E16B}"/>
              </a:ext>
            </a:extLst>
          </p:cNvPr>
          <p:cNvPicPr>
            <a:picLocks noChangeAspect="1"/>
          </p:cNvPicPr>
          <p:nvPr/>
        </p:nvPicPr>
        <p:blipFill>
          <a:blip r:embed="rId2"/>
          <a:stretch>
            <a:fillRect/>
          </a:stretch>
        </p:blipFill>
        <p:spPr>
          <a:xfrm>
            <a:off x="898104" y="1834029"/>
            <a:ext cx="7619293" cy="2614696"/>
          </a:xfrm>
          <a:prstGeom prst="rect">
            <a:avLst/>
          </a:prstGeom>
          <a:ln>
            <a:solidFill>
              <a:schemeClr val="tx1"/>
            </a:solidFill>
          </a:ln>
        </p:spPr>
      </p:pic>
      <p:sp>
        <p:nvSpPr>
          <p:cNvPr id="4" name="Rectangle 3">
            <a:extLst>
              <a:ext uri="{FF2B5EF4-FFF2-40B4-BE49-F238E27FC236}">
                <a16:creationId xmlns:a16="http://schemas.microsoft.com/office/drawing/2014/main" id="{6D2D63CE-526E-7C7A-CE4B-4F7AD5F9EAF6}"/>
              </a:ext>
            </a:extLst>
          </p:cNvPr>
          <p:cNvSpPr/>
          <p:nvPr/>
        </p:nvSpPr>
        <p:spPr>
          <a:xfrm>
            <a:off x="898104" y="2757065"/>
            <a:ext cx="4105944" cy="390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067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This is POL-55474.</a:t>
            </a:r>
          </a:p>
          <a:p>
            <a:r>
              <a:rPr lang="en-US" sz="2000" dirty="0"/>
              <a:t>Title is “All on line resources published by the German archaeological institute” </a:t>
            </a:r>
          </a:p>
        </p:txBody>
      </p:sp>
      <p:sp>
        <p:nvSpPr>
          <p:cNvPr id="4" name="Rectangle 3">
            <a:extLst>
              <a:ext uri="{FF2B5EF4-FFF2-40B4-BE49-F238E27FC236}">
                <a16:creationId xmlns:a16="http://schemas.microsoft.com/office/drawing/2014/main" id="{6D2D63CE-526E-7C7A-CE4B-4F7AD5F9EAF6}"/>
              </a:ext>
            </a:extLst>
          </p:cNvPr>
          <p:cNvSpPr/>
          <p:nvPr/>
        </p:nvSpPr>
        <p:spPr>
          <a:xfrm>
            <a:off x="898104" y="2757065"/>
            <a:ext cx="4105944" cy="390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403B82D-7896-7772-D306-12D00C70D97F}"/>
              </a:ext>
            </a:extLst>
          </p:cNvPr>
          <p:cNvPicPr>
            <a:picLocks noChangeAspect="1"/>
          </p:cNvPicPr>
          <p:nvPr/>
        </p:nvPicPr>
        <p:blipFill>
          <a:blip r:embed="rId2"/>
          <a:stretch>
            <a:fillRect/>
          </a:stretch>
        </p:blipFill>
        <p:spPr>
          <a:xfrm>
            <a:off x="161309" y="2200103"/>
            <a:ext cx="8821381" cy="2457793"/>
          </a:xfrm>
          <a:prstGeom prst="rect">
            <a:avLst/>
          </a:prstGeom>
          <a:ln>
            <a:solidFill>
              <a:schemeClr val="tx1"/>
            </a:solidFill>
          </a:ln>
        </p:spPr>
      </p:pic>
      <p:sp>
        <p:nvSpPr>
          <p:cNvPr id="6" name="Rectangle 5">
            <a:extLst>
              <a:ext uri="{FF2B5EF4-FFF2-40B4-BE49-F238E27FC236}">
                <a16:creationId xmlns:a16="http://schemas.microsoft.com/office/drawing/2014/main" id="{F3B3DC17-BA55-A8E2-8B0C-1DA1E55B3F08}"/>
              </a:ext>
            </a:extLst>
          </p:cNvPr>
          <p:cNvSpPr/>
          <p:nvPr/>
        </p:nvSpPr>
        <p:spPr>
          <a:xfrm>
            <a:off x="1173710" y="2975212"/>
            <a:ext cx="1746911" cy="454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505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For example here is bibliographic record for electronic portfolio “Cologne as the archbishopric by Charlemagne from 785”.  It will be part of this electronic title standing order.</a:t>
            </a:r>
          </a:p>
        </p:txBody>
      </p:sp>
      <p:pic>
        <p:nvPicPr>
          <p:cNvPr id="7" name="Picture 6">
            <a:extLst>
              <a:ext uri="{FF2B5EF4-FFF2-40B4-BE49-F238E27FC236}">
                <a16:creationId xmlns:a16="http://schemas.microsoft.com/office/drawing/2014/main" id="{E35FB5C6-C8F2-F69D-99F7-86A88EB1B854}"/>
              </a:ext>
            </a:extLst>
          </p:cNvPr>
          <p:cNvPicPr>
            <a:picLocks noChangeAspect="1"/>
          </p:cNvPicPr>
          <p:nvPr/>
        </p:nvPicPr>
        <p:blipFill>
          <a:blip r:embed="rId2"/>
          <a:stretch>
            <a:fillRect/>
          </a:stretch>
        </p:blipFill>
        <p:spPr>
          <a:xfrm>
            <a:off x="1723566" y="1995686"/>
            <a:ext cx="5768875" cy="2490909"/>
          </a:xfrm>
          <a:prstGeom prst="rect">
            <a:avLst/>
          </a:prstGeom>
          <a:ln>
            <a:solidFill>
              <a:schemeClr val="accent1"/>
            </a:solidFill>
          </a:ln>
        </p:spPr>
      </p:pic>
    </p:spTree>
    <p:extLst>
      <p:ext uri="{BB962C8B-B14F-4D97-AF65-F5344CB8AC3E}">
        <p14:creationId xmlns:p14="http://schemas.microsoft.com/office/powerpoint/2010/main" val="4062907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Instead of creating an </a:t>
            </a:r>
            <a:r>
              <a:rPr lang="en-US" sz="2000" b="1" dirty="0"/>
              <a:t>item</a:t>
            </a:r>
            <a:r>
              <a:rPr lang="en-US" sz="2000" dirty="0"/>
              <a:t> and linking the item to the standing order POL an </a:t>
            </a:r>
            <a:r>
              <a:rPr lang="en-US" sz="2000" b="1" dirty="0"/>
              <a:t>electronic portfolio </a:t>
            </a:r>
            <a:r>
              <a:rPr lang="en-US" sz="2000" dirty="0"/>
              <a:t>is created and linked to the POL</a:t>
            </a:r>
          </a:p>
        </p:txBody>
      </p:sp>
      <p:pic>
        <p:nvPicPr>
          <p:cNvPr id="2" name="Picture 1">
            <a:extLst>
              <a:ext uri="{FF2B5EF4-FFF2-40B4-BE49-F238E27FC236}">
                <a16:creationId xmlns:a16="http://schemas.microsoft.com/office/drawing/2014/main" id="{4453E6F4-B9C0-31B9-4237-080A2DE24965}"/>
              </a:ext>
            </a:extLst>
          </p:cNvPr>
          <p:cNvPicPr>
            <a:picLocks noChangeAspect="1"/>
          </p:cNvPicPr>
          <p:nvPr/>
        </p:nvPicPr>
        <p:blipFill>
          <a:blip r:embed="rId2"/>
          <a:stretch>
            <a:fillRect/>
          </a:stretch>
        </p:blipFill>
        <p:spPr>
          <a:xfrm>
            <a:off x="1286619" y="1707654"/>
            <a:ext cx="6230253" cy="2694700"/>
          </a:xfrm>
          <a:prstGeom prst="rect">
            <a:avLst/>
          </a:prstGeom>
          <a:ln>
            <a:solidFill>
              <a:schemeClr val="tx1"/>
            </a:solidFill>
          </a:ln>
        </p:spPr>
      </p:pic>
      <p:sp>
        <p:nvSpPr>
          <p:cNvPr id="4" name="Rectangle 3">
            <a:extLst>
              <a:ext uri="{FF2B5EF4-FFF2-40B4-BE49-F238E27FC236}">
                <a16:creationId xmlns:a16="http://schemas.microsoft.com/office/drawing/2014/main" id="{6CF3F8CA-9266-5501-F486-250532FC8FAD}"/>
              </a:ext>
            </a:extLst>
          </p:cNvPr>
          <p:cNvSpPr/>
          <p:nvPr/>
        </p:nvSpPr>
        <p:spPr>
          <a:xfrm>
            <a:off x="1979713" y="4141457"/>
            <a:ext cx="1296144" cy="226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E59BB28-BD11-6699-68A6-F656C7FB2D83}"/>
              </a:ext>
            </a:extLst>
          </p:cNvPr>
          <p:cNvSpPr/>
          <p:nvPr/>
        </p:nvSpPr>
        <p:spPr>
          <a:xfrm>
            <a:off x="4674454" y="3507854"/>
            <a:ext cx="1096404"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2425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Standing Order for Electronic Resources</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3744416"/>
          </a:xfrm>
        </p:spPr>
        <p:txBody>
          <a:bodyPr>
            <a:normAutofit/>
          </a:bodyPr>
          <a:lstStyle/>
          <a:p>
            <a:r>
              <a:rPr lang="en-US" sz="2000" dirty="0"/>
              <a:t>The rest of the flow is the same.  </a:t>
            </a:r>
          </a:p>
          <a:p>
            <a:r>
              <a:rPr lang="en-US" sz="2000" dirty="0"/>
              <a:t>As stated, the only difference between “Electronic Title – Standing Order” and “Physical Title – Standing Order” is that:</a:t>
            </a:r>
          </a:p>
          <a:p>
            <a:r>
              <a:rPr lang="en-US" sz="2000" dirty="0"/>
              <a:t>“Electronic Title – Standing Order” has an electronic portfolio which is linked to the standing order</a:t>
            </a:r>
          </a:p>
          <a:p>
            <a:r>
              <a:rPr lang="en-US" sz="2000" dirty="0"/>
              <a:t>“Physical Title – Standing Order” has a physical item which is linked to the standing order.</a:t>
            </a:r>
          </a:p>
        </p:txBody>
      </p:sp>
    </p:spTree>
    <p:extLst>
      <p:ext uri="{BB962C8B-B14F-4D97-AF65-F5344CB8AC3E}">
        <p14:creationId xmlns:p14="http://schemas.microsoft.com/office/powerpoint/2010/main" val="357648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This presentation will focus specifically on continuity type “Standing order”</a:t>
            </a:r>
          </a:p>
          <a:p>
            <a:r>
              <a:rPr lang="en-US" sz="2000" dirty="0"/>
              <a:t>In order to understand the context of the standing order within the “larger picture” we will first very briefly discuss the “One Time” and “Continuous” continuity types.</a:t>
            </a:r>
          </a:p>
        </p:txBody>
      </p:sp>
    </p:spTree>
    <p:extLst>
      <p:ext uri="{BB962C8B-B14F-4D97-AF65-F5344CB8AC3E}">
        <p14:creationId xmlns:p14="http://schemas.microsoft.com/office/powerpoint/2010/main" val="375305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305D7670-A430-B196-53B6-7236EF868D66}"/>
              </a:ext>
            </a:extLst>
          </p:cNvPr>
          <p:cNvSpPr>
            <a:spLocks noGrp="1"/>
          </p:cNvSpPr>
          <p:nvPr>
            <p:ph idx="1"/>
          </p:nvPr>
        </p:nvSpPr>
        <p:spPr>
          <a:xfrm>
            <a:off x="432515" y="1555518"/>
            <a:ext cx="8282085" cy="2888440"/>
          </a:xfrm>
        </p:spPr>
        <p:txBody>
          <a:bodyPr>
            <a:noAutofit/>
          </a:bodyPr>
          <a:lstStyle/>
          <a:p>
            <a:r>
              <a:rPr lang="en-GB" sz="2000" dirty="0"/>
              <a:t>Used for one‐time or infrequent orders</a:t>
            </a:r>
          </a:p>
          <a:p>
            <a:r>
              <a:rPr lang="en-GB" sz="2000" dirty="0"/>
              <a:t>Examples:</a:t>
            </a:r>
          </a:p>
          <a:p>
            <a:pPr marL="971550" lvl="1" indent="-514350">
              <a:buFont typeface="+mj-lt"/>
              <a:buAutoNum type="arabicPeriod"/>
            </a:pPr>
            <a:r>
              <a:rPr lang="en-GB" dirty="0"/>
              <a:t>Printed book</a:t>
            </a:r>
          </a:p>
          <a:p>
            <a:pPr marL="971550" lvl="1" indent="-514350">
              <a:buFont typeface="+mj-lt"/>
              <a:buAutoNum type="arabicPeriod"/>
            </a:pPr>
            <a:r>
              <a:rPr lang="en-GB" dirty="0"/>
              <a:t>E‐book</a:t>
            </a:r>
          </a:p>
          <a:p>
            <a:pPr marL="971550" lvl="1" indent="-514350">
              <a:buFont typeface="+mj-lt"/>
              <a:buAutoNum type="arabicPeriod"/>
            </a:pPr>
            <a:r>
              <a:rPr lang="en-GB" dirty="0"/>
              <a:t>Musical scores (not published in a continuous manner) </a:t>
            </a:r>
          </a:p>
        </p:txBody>
      </p:sp>
      <p:sp>
        <p:nvSpPr>
          <p:cNvPr id="8" name="Content Placeholder 5">
            <a:extLst>
              <a:ext uri="{FF2B5EF4-FFF2-40B4-BE49-F238E27FC236}">
                <a16:creationId xmlns:a16="http://schemas.microsoft.com/office/drawing/2014/main" id="{1F3FDC8B-C898-D54F-0F81-7460A72EB266}"/>
              </a:ext>
            </a:extLst>
          </p:cNvPr>
          <p:cNvSpPr txBox="1">
            <a:spLocks/>
          </p:cNvSpPr>
          <p:nvPr/>
        </p:nvSpPr>
        <p:spPr>
          <a:xfrm>
            <a:off x="432515" y="732918"/>
            <a:ext cx="8282085" cy="5612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a:t>
            </a:r>
          </a:p>
        </p:txBody>
      </p:sp>
    </p:spTree>
    <p:extLst>
      <p:ext uri="{BB962C8B-B14F-4D97-AF65-F5344CB8AC3E}">
        <p14:creationId xmlns:p14="http://schemas.microsoft.com/office/powerpoint/2010/main" val="303443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E47F3410-360F-C7D9-11F3-74F314072480}"/>
              </a:ext>
            </a:extLst>
          </p:cNvPr>
          <p:cNvSpPr>
            <a:spLocks noGrp="1"/>
          </p:cNvSpPr>
          <p:nvPr>
            <p:ph idx="1"/>
          </p:nvPr>
        </p:nvSpPr>
        <p:spPr>
          <a:xfrm>
            <a:off x="432515" y="1195478"/>
            <a:ext cx="8282085" cy="3320488"/>
          </a:xfrm>
        </p:spPr>
        <p:txBody>
          <a:bodyPr>
            <a:noAutofit/>
          </a:bodyPr>
          <a:lstStyle/>
          <a:p>
            <a:r>
              <a:rPr lang="en-GB" sz="2000" dirty="0"/>
              <a:t>When the order is continuity type “One-time” and the inventory is </a:t>
            </a:r>
            <a:r>
              <a:rPr lang="en-GB" sz="2000" b="1" dirty="0"/>
              <a:t>physical</a:t>
            </a:r>
            <a:r>
              <a:rPr lang="en-GB" sz="2000" dirty="0"/>
              <a:t> the material is received via the </a:t>
            </a:r>
            <a:r>
              <a:rPr lang="en-GB" sz="2000" b="1" dirty="0"/>
              <a:t>One Time </a:t>
            </a:r>
            <a:r>
              <a:rPr lang="en-GB" sz="2000" dirty="0"/>
              <a:t>tab on the Receive New Material page.</a:t>
            </a:r>
          </a:p>
          <a:p>
            <a:r>
              <a:rPr lang="en-GB" sz="2000" dirty="0"/>
              <a:t>Holdings and items are created automatically, with one holdings being created for each unique location, and one item for each copy. </a:t>
            </a:r>
          </a:p>
          <a:p>
            <a:r>
              <a:rPr lang="en-GB" sz="2000" dirty="0"/>
              <a:t>Once the PO line is invoiced and received it is closed.</a:t>
            </a:r>
          </a:p>
          <a:p>
            <a:endParaRPr lang="en-GB" sz="2000" dirty="0"/>
          </a:p>
        </p:txBody>
      </p:sp>
      <p:sp>
        <p:nvSpPr>
          <p:cNvPr id="8" name="Content Placeholder 5">
            <a:extLst>
              <a:ext uri="{FF2B5EF4-FFF2-40B4-BE49-F238E27FC236}">
                <a16:creationId xmlns:a16="http://schemas.microsoft.com/office/drawing/2014/main" id="{D93BA4B3-A8F4-3152-4BB9-FD7700FBF90E}"/>
              </a:ext>
            </a:extLst>
          </p:cNvPr>
          <p:cNvSpPr txBox="1">
            <a:spLocks/>
          </p:cNvSpPr>
          <p:nvPr/>
        </p:nvSpPr>
        <p:spPr>
          <a:xfrm>
            <a:off x="432515" y="732918"/>
            <a:ext cx="8282085" cy="5612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 – physical inventory</a:t>
            </a:r>
          </a:p>
        </p:txBody>
      </p:sp>
    </p:spTree>
    <p:extLst>
      <p:ext uri="{BB962C8B-B14F-4D97-AF65-F5344CB8AC3E}">
        <p14:creationId xmlns:p14="http://schemas.microsoft.com/office/powerpoint/2010/main" val="205160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5" name="Content Placeholder 5">
            <a:extLst>
              <a:ext uri="{FF2B5EF4-FFF2-40B4-BE49-F238E27FC236}">
                <a16:creationId xmlns:a16="http://schemas.microsoft.com/office/drawing/2014/main" id="{BE805914-81A0-C0B9-6C3B-0E9B5BD52693}"/>
              </a:ext>
            </a:extLst>
          </p:cNvPr>
          <p:cNvSpPr>
            <a:spLocks noGrp="1"/>
          </p:cNvSpPr>
          <p:nvPr>
            <p:ph idx="1"/>
          </p:nvPr>
        </p:nvSpPr>
        <p:spPr>
          <a:xfrm>
            <a:off x="432515" y="1483510"/>
            <a:ext cx="8282085" cy="2384384"/>
          </a:xfrm>
        </p:spPr>
        <p:txBody>
          <a:bodyPr>
            <a:noAutofit/>
          </a:bodyPr>
          <a:lstStyle/>
          <a:p>
            <a:r>
              <a:rPr lang="en-GB" sz="2000" dirty="0"/>
              <a:t>When the order is continuity type “One-time” and the inventory is </a:t>
            </a:r>
            <a:r>
              <a:rPr lang="en-GB" sz="2000" b="1" dirty="0"/>
              <a:t>electronic</a:t>
            </a:r>
            <a:r>
              <a:rPr lang="en-GB" sz="2000" dirty="0"/>
              <a:t> the material goes through the standard activation process</a:t>
            </a:r>
          </a:p>
          <a:p>
            <a:r>
              <a:rPr lang="en-GB" sz="2000" dirty="0"/>
              <a:t>Once the PO line is invoiced and activated it is closed.</a:t>
            </a:r>
          </a:p>
        </p:txBody>
      </p:sp>
      <p:sp>
        <p:nvSpPr>
          <p:cNvPr id="6" name="Content Placeholder 5">
            <a:extLst>
              <a:ext uri="{FF2B5EF4-FFF2-40B4-BE49-F238E27FC236}">
                <a16:creationId xmlns:a16="http://schemas.microsoft.com/office/drawing/2014/main" id="{6B0B0049-8641-88BD-BF8D-E720CFF15668}"/>
              </a:ext>
            </a:extLst>
          </p:cNvPr>
          <p:cNvSpPr txBox="1">
            <a:spLocks/>
          </p:cNvSpPr>
          <p:nvPr/>
        </p:nvSpPr>
        <p:spPr>
          <a:xfrm>
            <a:off x="432515" y="732918"/>
            <a:ext cx="8282085" cy="4625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One-time continuity type – electronic inventory</a:t>
            </a:r>
          </a:p>
        </p:txBody>
      </p:sp>
    </p:spTree>
    <p:extLst>
      <p:ext uri="{BB962C8B-B14F-4D97-AF65-F5344CB8AC3E}">
        <p14:creationId xmlns:p14="http://schemas.microsoft.com/office/powerpoint/2010/main" val="175267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Background</a:t>
            </a:r>
          </a:p>
        </p:txBody>
      </p:sp>
      <p:sp>
        <p:nvSpPr>
          <p:cNvPr id="7" name="Content Placeholder 5">
            <a:extLst>
              <a:ext uri="{FF2B5EF4-FFF2-40B4-BE49-F238E27FC236}">
                <a16:creationId xmlns:a16="http://schemas.microsoft.com/office/drawing/2014/main" id="{1122D9E0-BC84-2C25-199C-62BB01F3DC76}"/>
              </a:ext>
            </a:extLst>
          </p:cNvPr>
          <p:cNvSpPr>
            <a:spLocks noGrp="1"/>
          </p:cNvSpPr>
          <p:nvPr>
            <p:ph idx="1"/>
          </p:nvPr>
        </p:nvSpPr>
        <p:spPr>
          <a:xfrm>
            <a:off x="432515" y="1195478"/>
            <a:ext cx="8282085" cy="3392496"/>
          </a:xfrm>
        </p:spPr>
        <p:txBody>
          <a:bodyPr>
            <a:noAutofit/>
          </a:bodyPr>
          <a:lstStyle/>
          <a:p>
            <a:r>
              <a:rPr lang="en-GB" sz="2000" dirty="0"/>
              <a:t>When the order is continuity type “Continuous” and the inventory is </a:t>
            </a:r>
            <a:r>
              <a:rPr lang="en-GB" sz="2000" b="1" dirty="0"/>
              <a:t>physical </a:t>
            </a:r>
            <a:r>
              <a:rPr lang="en-GB" sz="2000" dirty="0"/>
              <a:t>the material is received via the </a:t>
            </a:r>
            <a:r>
              <a:rPr lang="en-GB" sz="2000" b="1" dirty="0"/>
              <a:t>Continuous</a:t>
            </a:r>
            <a:r>
              <a:rPr lang="en-GB" sz="2000" dirty="0"/>
              <a:t> tab on the Receive New Material page.</a:t>
            </a:r>
          </a:p>
          <a:p>
            <a:r>
              <a:rPr lang="en-GB" sz="2000" dirty="0"/>
              <a:t>Holdings are created upon PO line creation (for each run of the series in a location) and items are created either</a:t>
            </a:r>
          </a:p>
          <a:p>
            <a:pPr lvl="1"/>
            <a:r>
              <a:rPr lang="en-GB" dirty="0"/>
              <a:t>If a prediction pattern is used: When doing “Open predicted items”</a:t>
            </a:r>
          </a:p>
          <a:p>
            <a:pPr lvl="1"/>
            <a:r>
              <a:rPr lang="en-GB" dirty="0"/>
              <a:t>If a prediction pattern is not used: Upon receipt of the issue or bound volume</a:t>
            </a:r>
          </a:p>
          <a:p>
            <a:r>
              <a:rPr lang="en-GB" sz="2000" dirty="0"/>
              <a:t>The PO line remains open once it is invoiced and received.  It can be closed manually.</a:t>
            </a:r>
          </a:p>
        </p:txBody>
      </p:sp>
      <p:sp>
        <p:nvSpPr>
          <p:cNvPr id="8" name="Content Placeholder 5">
            <a:extLst>
              <a:ext uri="{FF2B5EF4-FFF2-40B4-BE49-F238E27FC236}">
                <a16:creationId xmlns:a16="http://schemas.microsoft.com/office/drawing/2014/main" id="{D19F9C32-DB0D-BB09-EDD5-9A792C11F048}"/>
              </a:ext>
            </a:extLst>
          </p:cNvPr>
          <p:cNvSpPr txBox="1">
            <a:spLocks/>
          </p:cNvSpPr>
          <p:nvPr/>
        </p:nvSpPr>
        <p:spPr>
          <a:xfrm>
            <a:off x="432515" y="732918"/>
            <a:ext cx="8282085" cy="4625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Continuous continuity type – Physical Inventory</a:t>
            </a:r>
          </a:p>
        </p:txBody>
      </p:sp>
    </p:spTree>
    <p:extLst>
      <p:ext uri="{BB962C8B-B14F-4D97-AF65-F5344CB8AC3E}">
        <p14:creationId xmlns:p14="http://schemas.microsoft.com/office/powerpoint/2010/main" val="69473461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4023</TotalTime>
  <Words>2214</Words>
  <Application>Microsoft Office PowerPoint</Application>
  <PresentationFormat>On-screen Show (16:9)</PresentationFormat>
  <Paragraphs>201</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IGeLU_2016_16X9 (1)</vt:lpstr>
      <vt:lpstr>Standing Orders in Alma</vt:lpstr>
      <vt:lpstr>PowerPoint Presentation</vt:lpstr>
      <vt:lpstr>Background</vt:lpstr>
      <vt:lpstr>Background</vt:lpstr>
      <vt:lpstr>Background</vt:lpstr>
      <vt:lpstr>Background</vt:lpstr>
      <vt:lpstr>Background</vt:lpstr>
      <vt:lpstr>Background</vt:lpstr>
      <vt:lpstr>Background</vt:lpstr>
      <vt:lpstr>Background</vt:lpstr>
      <vt:lpstr>Background</vt:lpstr>
      <vt:lpstr>The Standing Order</vt:lpstr>
      <vt:lpstr>The Standing Order – an introduction</vt:lpstr>
      <vt:lpstr>The Standing Order – an introduction</vt:lpstr>
      <vt:lpstr>The Standing Order – an introduction</vt:lpstr>
      <vt:lpstr>Background “Summary of One Time and Continuous”</vt:lpstr>
      <vt:lpstr>The Ten Steps of a Standing Order </vt:lpstr>
      <vt:lpstr>The Ten Steps of a Standing Order</vt:lpstr>
      <vt:lpstr>The Ten Steps of a Standing Order</vt:lpstr>
      <vt:lpstr>The Ten Steps of a Standing Order – example one of two</vt:lpstr>
      <vt:lpstr>The Ten Steps of a Standing Order – example one of two</vt:lpstr>
      <vt:lpstr>The Standing Order – A Live Demo </vt:lpstr>
      <vt:lpstr>The Standing Order – A Live Demo </vt:lpstr>
      <vt:lpstr>The Standing Order – A Live Demo </vt:lpstr>
      <vt:lpstr>The Standing Order – A Live Demo </vt:lpstr>
      <vt:lpstr>The Standing Order – A Live Demo </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 A Live Demo</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The Standing Order for Electronic 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47</cp:revision>
  <dcterms:created xsi:type="dcterms:W3CDTF">2021-11-30T14:32:13Z</dcterms:created>
  <dcterms:modified xsi:type="dcterms:W3CDTF">2026-05-28T06:47:50Z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